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handoutMasterIdLst>
    <p:handoutMasterId r:id="rId22"/>
  </p:handoutMasterIdLst>
  <p:sldIdLst>
    <p:sldId id="392" r:id="rId2"/>
    <p:sldId id="435" r:id="rId3"/>
    <p:sldId id="436" r:id="rId4"/>
    <p:sldId id="440" r:id="rId5"/>
    <p:sldId id="386" r:id="rId6"/>
    <p:sldId id="331" r:id="rId7"/>
    <p:sldId id="361" r:id="rId8"/>
    <p:sldId id="413" r:id="rId9"/>
    <p:sldId id="423" r:id="rId10"/>
    <p:sldId id="373" r:id="rId11"/>
    <p:sldId id="422" r:id="rId12"/>
    <p:sldId id="434" r:id="rId13"/>
    <p:sldId id="442" r:id="rId14"/>
    <p:sldId id="402" r:id="rId15"/>
    <p:sldId id="406" r:id="rId16"/>
    <p:sldId id="412" r:id="rId17"/>
    <p:sldId id="431" r:id="rId18"/>
    <p:sldId id="419" r:id="rId19"/>
    <p:sldId id="441" r:id="rId20"/>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Century Gothic"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Century Gothic"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Century Gothic"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Century Gothic"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sz="2400" b="1"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sz="2400" b="1"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sz="2400" b="1"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sz="2400" b="1" kern="1200">
        <a:solidFill>
          <a:schemeClr val="tx1"/>
        </a:solidFill>
        <a:latin typeface="Century Gothic"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82"/>
    <a:srgbClr val="A00000"/>
    <a:srgbClr val="7B0000"/>
    <a:srgbClr val="4C0000"/>
    <a:srgbClr val="004B06"/>
    <a:srgbClr val="13A013"/>
    <a:srgbClr val="009900"/>
    <a:srgbClr val="FF0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23"/>
    <p:restoredTop sz="94653"/>
  </p:normalViewPr>
  <p:slideViewPr>
    <p:cSldViewPr>
      <p:cViewPr>
        <p:scale>
          <a:sx n="155" d="100"/>
          <a:sy n="155" d="100"/>
        </p:scale>
        <p:origin x="1672" y="40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1" d="100"/>
          <a:sy n="91" d="100"/>
        </p:scale>
        <p:origin x="3808"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776877-986B-134A-8299-8E2AA76923D4}" type="datetimeFigureOut">
              <a:rPr lang="en-US" smtClean="0"/>
              <a:t>3/11/21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3AAAAF-DDC4-FC49-BCC1-032CCF4ED65C}" type="slidenum">
              <a:rPr lang="en-US" smtClean="0"/>
              <a:t>‹#›</a:t>
            </a:fld>
            <a:endParaRPr lang="en-US"/>
          </a:p>
        </p:txBody>
      </p:sp>
    </p:spTree>
    <p:extLst>
      <p:ext uri="{BB962C8B-B14F-4D97-AF65-F5344CB8AC3E}">
        <p14:creationId xmlns:p14="http://schemas.microsoft.com/office/powerpoint/2010/main" val="11742472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b="0">
                <a:latin typeface="Times" charset="0"/>
                <a:cs typeface="+mn-cs"/>
              </a:defRPr>
            </a:lvl1pPr>
          </a:lstStyle>
          <a:p>
            <a:pPr>
              <a:defRPr/>
            </a:pPr>
            <a:endParaRPr lang="en-US"/>
          </a:p>
        </p:txBody>
      </p:sp>
      <p:sp>
        <p:nvSpPr>
          <p:cNvPr id="41987" name="Rectangle 3"/>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b="0">
                <a:latin typeface="Times" charset="0"/>
                <a:cs typeface="+mn-cs"/>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4198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990" name="Rectangle 6"/>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b="0">
                <a:latin typeface="Times" charset="0"/>
                <a:cs typeface="+mn-cs"/>
              </a:defRPr>
            </a:lvl1pPr>
          </a:lstStyle>
          <a:p>
            <a:pPr>
              <a:defRPr/>
            </a:pPr>
            <a:endParaRPr lang="en-US"/>
          </a:p>
        </p:txBody>
      </p:sp>
      <p:sp>
        <p:nvSpPr>
          <p:cNvPr id="4199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b="0">
                <a:latin typeface="Times" charset="0"/>
                <a:cs typeface="+mn-cs"/>
              </a:defRPr>
            </a:lvl1pPr>
          </a:lstStyle>
          <a:p>
            <a:pPr>
              <a:defRPr/>
            </a:pPr>
            <a:fld id="{FC0CAF5F-0201-764C-81EE-FD3E82ABF499}" type="slidenum">
              <a:rPr lang="en-US"/>
              <a:pPr>
                <a:defRPr/>
              </a:pPr>
              <a:t>‹#›</a:t>
            </a:fld>
            <a:endParaRPr lang="en-US"/>
          </a:p>
        </p:txBody>
      </p:sp>
    </p:spTree>
    <p:extLst>
      <p:ext uri="{BB962C8B-B14F-4D97-AF65-F5344CB8AC3E}">
        <p14:creationId xmlns:p14="http://schemas.microsoft.com/office/powerpoint/2010/main" val="32388201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C0CAF5F-0201-764C-81EE-FD3E82ABF499}" type="slidenum">
              <a:rPr lang="en-US" smtClean="0"/>
              <a:pPr>
                <a:defRPr/>
              </a:pPr>
              <a:t>1</a:t>
            </a:fld>
            <a:endParaRPr lang="en-US"/>
          </a:p>
        </p:txBody>
      </p:sp>
    </p:spTree>
    <p:extLst>
      <p:ext uri="{BB962C8B-B14F-4D97-AF65-F5344CB8AC3E}">
        <p14:creationId xmlns:p14="http://schemas.microsoft.com/office/powerpoint/2010/main" val="3959446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a:t>
            </a:r>
            <a:r>
              <a:rPr lang="en-US" baseline="0" dirty="0"/>
              <a:t> L-mode</a:t>
            </a:r>
            <a:endParaRPr lang="en-US" dirty="0"/>
          </a:p>
        </p:txBody>
      </p:sp>
      <p:sp>
        <p:nvSpPr>
          <p:cNvPr id="4" name="Slide Number Placeholder 3"/>
          <p:cNvSpPr>
            <a:spLocks noGrp="1"/>
          </p:cNvSpPr>
          <p:nvPr>
            <p:ph type="sldNum" sz="quarter" idx="10"/>
          </p:nvPr>
        </p:nvSpPr>
        <p:spPr/>
        <p:txBody>
          <a:bodyPr/>
          <a:lstStyle/>
          <a:p>
            <a:pPr>
              <a:defRPr/>
            </a:pPr>
            <a:fld id="{FC0CAF5F-0201-764C-81EE-FD3E82ABF499}" type="slidenum">
              <a:rPr lang="en-US" smtClean="0"/>
              <a:pPr>
                <a:defRPr/>
              </a:pPr>
              <a:t>7</a:t>
            </a:fld>
            <a:endParaRPr lang="en-US"/>
          </a:p>
        </p:txBody>
      </p:sp>
    </p:spTree>
    <p:extLst>
      <p:ext uri="{BB962C8B-B14F-4D97-AF65-F5344CB8AC3E}">
        <p14:creationId xmlns:p14="http://schemas.microsoft.com/office/powerpoint/2010/main" val="1203116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solidFill>
                  <a:srgbClr val="C00000"/>
                </a:solidFill>
              </a:rPr>
              <a:t>It</a:t>
            </a:r>
            <a:r>
              <a:rPr lang="en-US" b="1" baseline="0" dirty="0">
                <a:solidFill>
                  <a:srgbClr val="C00000"/>
                </a:solidFill>
              </a:rPr>
              <a:t> is well known that anisotropy in turbulence eddies can generate Reynold’s stress which can create an electric field. This electric field with the Bt can generate flows. Though flow can be generated by ñ, it does not have any role in suppression. Flow can be suppressed then with ñ decrease. Why ñ decreases?, it can decrease by ExB shear. So we calculated ExB shear and plotted it against ñ. </a:t>
            </a:r>
            <a:endParaRPr lang="en-US" b="1" dirty="0">
              <a:solidFill>
                <a:srgbClr val="C00000"/>
              </a:solidFill>
            </a:endParaRPr>
          </a:p>
        </p:txBody>
      </p:sp>
      <p:sp>
        <p:nvSpPr>
          <p:cNvPr id="4" name="Slide Number Placeholder 3"/>
          <p:cNvSpPr>
            <a:spLocks noGrp="1"/>
          </p:cNvSpPr>
          <p:nvPr>
            <p:ph type="sldNum" sz="quarter" idx="10"/>
          </p:nvPr>
        </p:nvSpPr>
        <p:spPr/>
        <p:txBody>
          <a:bodyPr/>
          <a:lstStyle/>
          <a:p>
            <a:pPr>
              <a:defRPr/>
            </a:pPr>
            <a:fld id="{FC0CAF5F-0201-764C-81EE-FD3E82ABF499}" type="slidenum">
              <a:rPr lang="en-US" smtClean="0"/>
              <a:pPr>
                <a:defRPr/>
              </a:pPr>
              <a:t>10</a:t>
            </a:fld>
            <a:endParaRPr lang="en-US"/>
          </a:p>
        </p:txBody>
      </p:sp>
    </p:spTree>
    <p:extLst>
      <p:ext uri="{BB962C8B-B14F-4D97-AF65-F5344CB8AC3E}">
        <p14:creationId xmlns:p14="http://schemas.microsoft.com/office/powerpoint/2010/main" val="3605309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05367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8578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5791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16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599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3199727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91200" y="1066800"/>
            <a:ext cx="14859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29500" y="1066800"/>
            <a:ext cx="14859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9980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747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0825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969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71295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793588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95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42863" y="76200"/>
            <a:ext cx="9067800" cy="762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5791200" y="1066800"/>
            <a:ext cx="3124200" cy="4724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7" name="Rectangle 23"/>
          <p:cNvSpPr>
            <a:spLocks noChangeArrowheads="1"/>
          </p:cNvSpPr>
          <p:nvPr userDrawn="1"/>
        </p:nvSpPr>
        <p:spPr bwMode="auto">
          <a:xfrm>
            <a:off x="5016500" y="6677025"/>
            <a:ext cx="335348"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fld id="{53809D97-9FA9-514F-A356-3C6753A71061}" type="slidenum">
              <a:rPr lang="en-US" sz="1000" b="1">
                <a:latin typeface="Times" charset="0"/>
                <a:cs typeface="+mn-cs"/>
              </a:rPr>
              <a:pPr>
                <a:defRPr/>
              </a:pPr>
              <a:t>‹#›</a:t>
            </a:fld>
            <a:endParaRPr lang="en-US" sz="1800" b="1" dirty="0">
              <a:latin typeface="Times" charset="0"/>
              <a:cs typeface="+mn-cs"/>
            </a:endParaRPr>
          </a:p>
        </p:txBody>
      </p:sp>
      <p:pic>
        <p:nvPicPr>
          <p:cNvPr id="1032" name="Picture 29" descr="DIII–D logo in outlines"/>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2863" y="6283325"/>
            <a:ext cx="1012825"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2000" b="1">
          <a:solidFill>
            <a:schemeClr val="bg1"/>
          </a:solidFill>
          <a:latin typeface="+mj-lt"/>
          <a:ea typeface="+mj-ea"/>
          <a:cs typeface="ＭＳ Ｐゴシック" charset="0"/>
        </a:defRPr>
      </a:lvl1pPr>
      <a:lvl2pPr algn="l" rtl="0" eaLnBrk="1" fontAlgn="base" hangingPunct="1">
        <a:spcBef>
          <a:spcPct val="0"/>
        </a:spcBef>
        <a:spcAft>
          <a:spcPct val="0"/>
        </a:spcAft>
        <a:defRPr sz="2000" b="1">
          <a:solidFill>
            <a:schemeClr val="bg1"/>
          </a:solidFill>
          <a:latin typeface="Century Gothic" charset="0"/>
          <a:ea typeface="ＭＳ Ｐゴシック" charset="0"/>
          <a:cs typeface="ＭＳ Ｐゴシック" charset="0"/>
        </a:defRPr>
      </a:lvl2pPr>
      <a:lvl3pPr algn="l" rtl="0" eaLnBrk="1" fontAlgn="base" hangingPunct="1">
        <a:spcBef>
          <a:spcPct val="0"/>
        </a:spcBef>
        <a:spcAft>
          <a:spcPct val="0"/>
        </a:spcAft>
        <a:defRPr sz="2000" b="1">
          <a:solidFill>
            <a:schemeClr val="bg1"/>
          </a:solidFill>
          <a:latin typeface="Century Gothic" charset="0"/>
          <a:ea typeface="ＭＳ Ｐゴシック" charset="0"/>
          <a:cs typeface="ＭＳ Ｐゴシック" charset="0"/>
        </a:defRPr>
      </a:lvl3pPr>
      <a:lvl4pPr algn="l" rtl="0" eaLnBrk="1" fontAlgn="base" hangingPunct="1">
        <a:spcBef>
          <a:spcPct val="0"/>
        </a:spcBef>
        <a:spcAft>
          <a:spcPct val="0"/>
        </a:spcAft>
        <a:defRPr sz="2000" b="1">
          <a:solidFill>
            <a:schemeClr val="bg1"/>
          </a:solidFill>
          <a:latin typeface="Century Gothic" charset="0"/>
          <a:ea typeface="ＭＳ Ｐゴシック" charset="0"/>
          <a:cs typeface="ＭＳ Ｐゴシック" charset="0"/>
        </a:defRPr>
      </a:lvl4pPr>
      <a:lvl5pPr algn="l" rtl="0" eaLnBrk="1" fontAlgn="base" hangingPunct="1">
        <a:spcBef>
          <a:spcPct val="0"/>
        </a:spcBef>
        <a:spcAft>
          <a:spcPct val="0"/>
        </a:spcAft>
        <a:defRPr sz="2000" b="1">
          <a:solidFill>
            <a:schemeClr val="bg1"/>
          </a:solidFill>
          <a:latin typeface="Century Gothic" charset="0"/>
          <a:ea typeface="ＭＳ Ｐゴシック" charset="0"/>
          <a:cs typeface="ＭＳ Ｐゴシック" charset="0"/>
        </a:defRPr>
      </a:lvl5pPr>
      <a:lvl6pPr marL="457200" algn="l" rtl="0" eaLnBrk="1" fontAlgn="base" hangingPunct="1">
        <a:spcBef>
          <a:spcPct val="0"/>
        </a:spcBef>
        <a:spcAft>
          <a:spcPct val="0"/>
        </a:spcAft>
        <a:defRPr sz="2200" b="1">
          <a:solidFill>
            <a:schemeClr val="bg1"/>
          </a:solidFill>
          <a:latin typeface="Century Gothic" charset="0"/>
          <a:ea typeface="ＭＳ Ｐゴシック" charset="0"/>
        </a:defRPr>
      </a:lvl6pPr>
      <a:lvl7pPr marL="914400" algn="l" rtl="0" eaLnBrk="1" fontAlgn="base" hangingPunct="1">
        <a:spcBef>
          <a:spcPct val="0"/>
        </a:spcBef>
        <a:spcAft>
          <a:spcPct val="0"/>
        </a:spcAft>
        <a:defRPr sz="2200" b="1">
          <a:solidFill>
            <a:schemeClr val="bg1"/>
          </a:solidFill>
          <a:latin typeface="Century Gothic" charset="0"/>
          <a:ea typeface="ＭＳ Ｐゴシック" charset="0"/>
        </a:defRPr>
      </a:lvl7pPr>
      <a:lvl8pPr marL="1371600" algn="l" rtl="0" eaLnBrk="1" fontAlgn="base" hangingPunct="1">
        <a:spcBef>
          <a:spcPct val="0"/>
        </a:spcBef>
        <a:spcAft>
          <a:spcPct val="0"/>
        </a:spcAft>
        <a:defRPr sz="2200" b="1">
          <a:solidFill>
            <a:schemeClr val="bg1"/>
          </a:solidFill>
          <a:latin typeface="Century Gothic" charset="0"/>
          <a:ea typeface="ＭＳ Ｐゴシック" charset="0"/>
        </a:defRPr>
      </a:lvl8pPr>
      <a:lvl9pPr marL="1828800" algn="l" rtl="0" eaLnBrk="1" fontAlgn="base" hangingPunct="1">
        <a:spcBef>
          <a:spcPct val="0"/>
        </a:spcBef>
        <a:spcAft>
          <a:spcPct val="0"/>
        </a:spcAft>
        <a:defRPr sz="2200" b="1">
          <a:solidFill>
            <a:schemeClr val="bg1"/>
          </a:solidFill>
          <a:latin typeface="Century Gothic" charset="0"/>
          <a:ea typeface="ＭＳ Ｐゴシック" charset="0"/>
        </a:defRPr>
      </a:lvl9pPr>
    </p:titleStyle>
    <p:bodyStyle>
      <a:lvl1pPr marL="342900" indent="-342900" algn="l" rtl="0" eaLnBrk="1" fontAlgn="base" hangingPunct="1">
        <a:spcBef>
          <a:spcPct val="20000"/>
        </a:spcBef>
        <a:spcAft>
          <a:spcPct val="0"/>
        </a:spcAft>
        <a:buClr>
          <a:srgbClr val="0C2D84"/>
        </a:buClr>
        <a:buChar char="•"/>
        <a:defRPr sz="1600" b="1">
          <a:solidFill>
            <a:schemeClr val="tx1"/>
          </a:solidFill>
          <a:latin typeface="+mn-lt"/>
          <a:ea typeface="+mn-ea"/>
          <a:cs typeface="ＭＳ Ｐゴシック" charset="0"/>
        </a:defRPr>
      </a:lvl1pPr>
      <a:lvl2pPr marL="742950" indent="-285750" algn="l" rtl="0" eaLnBrk="1" fontAlgn="base" hangingPunct="1">
        <a:spcBef>
          <a:spcPct val="20000"/>
        </a:spcBef>
        <a:spcAft>
          <a:spcPct val="0"/>
        </a:spcAft>
        <a:buClr>
          <a:srgbClr val="0C2D84"/>
        </a:buClr>
        <a:buChar char="–"/>
        <a:defRPr sz="1600" b="1">
          <a:solidFill>
            <a:schemeClr val="tx1"/>
          </a:solidFill>
          <a:latin typeface="+mn-lt"/>
          <a:ea typeface="+mn-ea"/>
        </a:defRPr>
      </a:lvl2pPr>
      <a:lvl3pPr marL="1085850" indent="-228600" algn="l" rtl="0" eaLnBrk="1" fontAlgn="base" hangingPunct="1">
        <a:spcBef>
          <a:spcPct val="20000"/>
        </a:spcBef>
        <a:spcAft>
          <a:spcPct val="0"/>
        </a:spcAft>
        <a:buClr>
          <a:srgbClr val="0C2D84"/>
        </a:buClr>
        <a:buChar char="•"/>
        <a:defRPr sz="1600" b="1">
          <a:solidFill>
            <a:schemeClr val="tx1"/>
          </a:solidFill>
          <a:latin typeface="+mn-lt"/>
          <a:ea typeface="+mn-ea"/>
        </a:defRPr>
      </a:lvl3pPr>
      <a:lvl4pPr marL="1428750" indent="-228600" algn="l" rtl="0" eaLnBrk="1" fontAlgn="base" hangingPunct="1">
        <a:spcBef>
          <a:spcPct val="20000"/>
        </a:spcBef>
        <a:spcAft>
          <a:spcPct val="0"/>
        </a:spcAft>
        <a:buChar char="–"/>
        <a:defRPr sz="1600" b="1">
          <a:solidFill>
            <a:schemeClr val="tx1"/>
          </a:solidFill>
          <a:latin typeface="+mn-lt"/>
          <a:ea typeface="+mn-ea"/>
        </a:defRPr>
      </a:lvl4pPr>
      <a:lvl5pPr marL="1771650" indent="-228600" algn="l" rtl="0" eaLnBrk="1" fontAlgn="base" hangingPunct="1">
        <a:spcBef>
          <a:spcPct val="20000"/>
        </a:spcBef>
        <a:spcAft>
          <a:spcPct val="0"/>
        </a:spcAft>
        <a:buChar char="»"/>
        <a:defRPr sz="1600" b="1">
          <a:solidFill>
            <a:schemeClr val="tx1"/>
          </a:solidFill>
          <a:latin typeface="+mn-lt"/>
          <a:ea typeface="+mn-ea"/>
        </a:defRPr>
      </a:lvl5pPr>
      <a:lvl6pPr marL="2228850" indent="-228600" algn="l" rtl="0" eaLnBrk="1" fontAlgn="base" hangingPunct="1">
        <a:spcBef>
          <a:spcPct val="20000"/>
        </a:spcBef>
        <a:spcAft>
          <a:spcPct val="0"/>
        </a:spcAft>
        <a:buChar char="»"/>
        <a:defRPr sz="1600" b="1">
          <a:solidFill>
            <a:schemeClr val="tx1"/>
          </a:solidFill>
          <a:latin typeface="+mn-lt"/>
          <a:ea typeface="+mn-ea"/>
        </a:defRPr>
      </a:lvl6pPr>
      <a:lvl7pPr marL="2686050" indent="-228600" algn="l" rtl="0" eaLnBrk="1" fontAlgn="base" hangingPunct="1">
        <a:spcBef>
          <a:spcPct val="20000"/>
        </a:spcBef>
        <a:spcAft>
          <a:spcPct val="0"/>
        </a:spcAft>
        <a:buChar char="»"/>
        <a:defRPr sz="1600" b="1">
          <a:solidFill>
            <a:schemeClr val="tx1"/>
          </a:solidFill>
          <a:latin typeface="+mn-lt"/>
          <a:ea typeface="+mn-ea"/>
        </a:defRPr>
      </a:lvl7pPr>
      <a:lvl8pPr marL="3143250" indent="-228600" algn="l" rtl="0" eaLnBrk="1" fontAlgn="base" hangingPunct="1">
        <a:spcBef>
          <a:spcPct val="20000"/>
        </a:spcBef>
        <a:spcAft>
          <a:spcPct val="0"/>
        </a:spcAft>
        <a:buChar char="»"/>
        <a:defRPr sz="1600" b="1">
          <a:solidFill>
            <a:schemeClr val="tx1"/>
          </a:solidFill>
          <a:latin typeface="+mn-lt"/>
          <a:ea typeface="+mn-ea"/>
        </a:defRPr>
      </a:lvl8pPr>
      <a:lvl9pPr marL="3600450" indent="-228600" algn="l" rtl="0" eaLnBrk="1" fontAlgn="base" hangingPunct="1">
        <a:spcBef>
          <a:spcPct val="20000"/>
        </a:spcBef>
        <a:spcAft>
          <a:spcPct val="0"/>
        </a:spcAft>
        <a:buChar char="»"/>
        <a:defRPr sz="16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descr="ucla_cw"/>
          <p:cNvPicPr>
            <a:picLocks noChangeAspect="1" noChangeArrowheads="1"/>
          </p:cNvPicPr>
          <p:nvPr/>
        </p:nvPicPr>
        <p:blipFill>
          <a:blip r:embed="rId3">
            <a:extLst>
              <a:ext uri="{28A0092B-C50C-407E-A947-70E740481C1C}">
                <a14:useLocalDpi xmlns:a14="http://schemas.microsoft.com/office/drawing/2010/main" val="0"/>
              </a:ext>
            </a:extLst>
          </a:blip>
          <a:srcRect l="11765" t="12732" r="5882" b="10875"/>
          <a:stretch>
            <a:fillRect/>
          </a:stretch>
        </p:blipFill>
        <p:spPr bwMode="auto">
          <a:xfrm>
            <a:off x="7924800" y="6307138"/>
            <a:ext cx="1219200" cy="550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DIII-D photo 8-062"/>
          <p:cNvPicPr>
            <a:picLocks noChangeAspect="1" noChangeArrowheads="1"/>
          </p:cNvPicPr>
          <p:nvPr/>
        </p:nvPicPr>
        <p:blipFill>
          <a:blip r:embed="rId4">
            <a:alphaModFix amt="51000"/>
            <a:extLst>
              <a:ext uri="{28A0092B-C50C-407E-A947-70E740481C1C}">
                <a14:useLocalDpi xmlns:a14="http://schemas.microsoft.com/office/drawing/2010/main" val="0"/>
              </a:ext>
            </a:extLst>
          </a:blip>
          <a:srcRect b="-2745"/>
          <a:stretch>
            <a:fillRect/>
          </a:stretch>
        </p:blipFill>
        <p:spPr bwMode="auto">
          <a:xfrm>
            <a:off x="2363454" y="962141"/>
            <a:ext cx="6780546" cy="5396202"/>
          </a:xfrm>
          <a:prstGeom prst="rect">
            <a:avLst/>
          </a:prstGeom>
          <a:noFill/>
          <a:ln>
            <a:noFill/>
          </a:ln>
          <a:extLst>
            <a:ext uri="{909E8E84-426E-40DD-AFC4-6F175D3DCCD1}">
              <a14:hiddenFill xmlns:a14="http://schemas.microsoft.com/office/drawing/2010/main">
                <a:solidFill>
                  <a:srgbClr val="FFFFFF">
                    <a:alpha val="58038"/>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txBox="1">
            <a:spLocks noGrp="1"/>
          </p:cNvSpPr>
          <p:nvPr>
            <p:ph type="title"/>
          </p:nvPr>
        </p:nvSpPr>
        <p:spPr>
          <a:xfrm>
            <a:off x="42863" y="90848"/>
            <a:ext cx="9067800" cy="830997"/>
          </a:xfrm>
          <a:prstGeom prst="rect">
            <a:avLst/>
          </a:prstGeom>
          <a:noFill/>
        </p:spPr>
        <p:txBody>
          <a:bodyPr wrap="square" rtlCol="0">
            <a:spAutoFit/>
          </a:bodyPr>
          <a:lstStyle/>
          <a:p>
            <a:r>
              <a:rPr lang="en-US" sz="2400" dirty="0"/>
              <a:t>New understandings of inter-ELM pedestal turbulence, transport, and gradient behavior in the DIII-D tokamak </a:t>
            </a:r>
            <a:endParaRPr lang="en-US" sz="2400" dirty="0">
              <a:latin typeface="+mn-lt"/>
            </a:endParaRPr>
          </a:p>
        </p:txBody>
      </p:sp>
      <p:sp>
        <p:nvSpPr>
          <p:cNvPr id="9" name="TextBox 8"/>
          <p:cNvSpPr txBox="1"/>
          <p:nvPr/>
        </p:nvSpPr>
        <p:spPr>
          <a:xfrm>
            <a:off x="67607" y="1047214"/>
            <a:ext cx="7323793" cy="5078313"/>
          </a:xfrm>
          <a:prstGeom prst="rect">
            <a:avLst/>
          </a:prstGeom>
          <a:noFill/>
        </p:spPr>
        <p:txBody>
          <a:bodyPr wrap="square" rtlCol="0">
            <a:spAutoFit/>
          </a:bodyPr>
          <a:lstStyle/>
          <a:p>
            <a:r>
              <a:rPr lang="en-US" sz="1800" dirty="0">
                <a:solidFill>
                  <a:srgbClr val="004182"/>
                </a:solidFill>
              </a:rPr>
              <a:t>K. Barada</a:t>
            </a:r>
            <a:r>
              <a:rPr lang="en-US" sz="1800" baseline="30000" dirty="0">
                <a:solidFill>
                  <a:srgbClr val="004182"/>
                </a:solidFill>
              </a:rPr>
              <a:t>1</a:t>
            </a:r>
            <a:r>
              <a:rPr lang="en-US" sz="1800" dirty="0">
                <a:solidFill>
                  <a:srgbClr val="004182"/>
                </a:solidFill>
              </a:rPr>
              <a:t> </a:t>
            </a:r>
          </a:p>
          <a:p>
            <a:endParaRPr lang="en-US" sz="1800" dirty="0">
              <a:solidFill>
                <a:srgbClr val="004182"/>
              </a:solidFill>
            </a:endParaRPr>
          </a:p>
          <a:p>
            <a:r>
              <a:rPr lang="en-US" sz="1600" dirty="0">
                <a:solidFill>
                  <a:srgbClr val="004182"/>
                </a:solidFill>
              </a:rPr>
              <a:t>In collaboration with</a:t>
            </a:r>
          </a:p>
          <a:p>
            <a:r>
              <a:rPr lang="en-US" sz="1800" dirty="0">
                <a:solidFill>
                  <a:srgbClr val="004182"/>
                </a:solidFill>
              </a:rPr>
              <a:t>T. L. Rhodes</a:t>
            </a:r>
            <a:r>
              <a:rPr lang="en-US" sz="1800" baseline="30000" dirty="0">
                <a:solidFill>
                  <a:srgbClr val="004182"/>
                </a:solidFill>
              </a:rPr>
              <a:t>1</a:t>
            </a:r>
            <a:r>
              <a:rPr lang="en-US" sz="1800" dirty="0">
                <a:solidFill>
                  <a:srgbClr val="004182"/>
                </a:solidFill>
              </a:rPr>
              <a:t>, S. R. Haskey</a:t>
            </a:r>
            <a:r>
              <a:rPr lang="en-US" sz="1800" baseline="30000" dirty="0">
                <a:solidFill>
                  <a:srgbClr val="004182"/>
                </a:solidFill>
              </a:rPr>
              <a:t>2</a:t>
            </a:r>
            <a:r>
              <a:rPr lang="en-US" sz="1800" dirty="0">
                <a:solidFill>
                  <a:srgbClr val="004182"/>
                </a:solidFill>
              </a:rPr>
              <a:t>, R. Groebner</a:t>
            </a:r>
            <a:r>
              <a:rPr lang="en-US" sz="1800" baseline="30000" dirty="0">
                <a:solidFill>
                  <a:srgbClr val="004182"/>
                </a:solidFill>
              </a:rPr>
              <a:t>3</a:t>
            </a:r>
            <a:r>
              <a:rPr lang="en-US" sz="1800" dirty="0">
                <a:solidFill>
                  <a:srgbClr val="004182"/>
                </a:solidFill>
              </a:rPr>
              <a:t>, A. Diallo</a:t>
            </a:r>
            <a:r>
              <a:rPr lang="en-US" sz="1800" baseline="30000" dirty="0">
                <a:solidFill>
                  <a:srgbClr val="004182"/>
                </a:solidFill>
              </a:rPr>
              <a:t>2</a:t>
            </a:r>
            <a:r>
              <a:rPr lang="en-US" sz="1800" dirty="0">
                <a:solidFill>
                  <a:srgbClr val="004182"/>
                </a:solidFill>
              </a:rPr>
              <a:t>, S. Banerjee</a:t>
            </a:r>
            <a:r>
              <a:rPr lang="en-US" sz="1800" baseline="30000" dirty="0">
                <a:solidFill>
                  <a:srgbClr val="004182"/>
                </a:solidFill>
              </a:rPr>
              <a:t>4</a:t>
            </a:r>
            <a:r>
              <a:rPr lang="en-US" sz="1800" dirty="0">
                <a:solidFill>
                  <a:srgbClr val="004182"/>
                </a:solidFill>
              </a:rPr>
              <a:t>, Z. Yan</a:t>
            </a:r>
            <a:r>
              <a:rPr lang="en-US" sz="1800" baseline="30000" dirty="0">
                <a:solidFill>
                  <a:srgbClr val="004182"/>
                </a:solidFill>
              </a:rPr>
              <a:t>5</a:t>
            </a:r>
            <a:r>
              <a:rPr lang="en-US" sz="1800" dirty="0">
                <a:solidFill>
                  <a:srgbClr val="004182"/>
                </a:solidFill>
              </a:rPr>
              <a:t>, F. Laggner</a:t>
            </a:r>
            <a:r>
              <a:rPr lang="en-US" sz="1800" baseline="30000" dirty="0">
                <a:solidFill>
                  <a:srgbClr val="004182"/>
                </a:solidFill>
              </a:rPr>
              <a:t>2</a:t>
            </a:r>
            <a:r>
              <a:rPr lang="en-US" sz="1800" dirty="0">
                <a:solidFill>
                  <a:srgbClr val="004182"/>
                </a:solidFill>
              </a:rPr>
              <a:t>, L. Zeng</a:t>
            </a:r>
            <a:r>
              <a:rPr lang="en-US" sz="1800" baseline="30000" dirty="0">
                <a:solidFill>
                  <a:srgbClr val="004182"/>
                </a:solidFill>
              </a:rPr>
              <a:t>1</a:t>
            </a:r>
            <a:r>
              <a:rPr lang="en-US" sz="1800" dirty="0">
                <a:solidFill>
                  <a:srgbClr val="004182"/>
                </a:solidFill>
              </a:rPr>
              <a:t>, J. Chen</a:t>
            </a:r>
            <a:r>
              <a:rPr lang="en-US" sz="1800" baseline="30000" dirty="0">
                <a:solidFill>
                  <a:srgbClr val="004182"/>
                </a:solidFill>
              </a:rPr>
              <a:t>1</a:t>
            </a:r>
            <a:r>
              <a:rPr lang="en-US" sz="1800" dirty="0">
                <a:solidFill>
                  <a:srgbClr val="004182"/>
                </a:solidFill>
              </a:rPr>
              <a:t>, and G. Wang</a:t>
            </a:r>
            <a:r>
              <a:rPr lang="en-US" sz="1800" baseline="30000" dirty="0">
                <a:solidFill>
                  <a:srgbClr val="004182"/>
                </a:solidFill>
              </a:rPr>
              <a:t>1</a:t>
            </a:r>
            <a:r>
              <a:rPr lang="en-US" sz="1800" dirty="0">
                <a:solidFill>
                  <a:srgbClr val="004182"/>
                </a:solidFill>
              </a:rPr>
              <a:t> </a:t>
            </a:r>
          </a:p>
          <a:p>
            <a:endParaRPr lang="en-US" sz="1600" i="1" dirty="0">
              <a:solidFill>
                <a:srgbClr val="004182"/>
              </a:solidFill>
              <a:latin typeface="+mn-lt"/>
            </a:endParaRPr>
          </a:p>
          <a:p>
            <a:r>
              <a:rPr lang="en-US" sz="1600" i="1" baseline="30000" dirty="0">
                <a:solidFill>
                  <a:srgbClr val="004182"/>
                </a:solidFill>
                <a:latin typeface="+mn-lt"/>
              </a:rPr>
              <a:t>1</a:t>
            </a:r>
            <a:r>
              <a:rPr lang="en-US" sz="1600" i="1" dirty="0">
                <a:solidFill>
                  <a:srgbClr val="004182"/>
                </a:solidFill>
                <a:latin typeface="+mn-lt"/>
              </a:rPr>
              <a:t>University of California, Los Angeles, CA</a:t>
            </a:r>
            <a:r>
              <a:rPr lang="en-US" sz="1600" i="1" dirty="0">
                <a:solidFill>
                  <a:srgbClr val="004182"/>
                </a:solidFill>
              </a:rPr>
              <a:t>, USA</a:t>
            </a:r>
            <a:endParaRPr lang="en-US" sz="1600" i="1" dirty="0">
              <a:solidFill>
                <a:srgbClr val="004182"/>
              </a:solidFill>
              <a:latin typeface="+mn-lt"/>
            </a:endParaRPr>
          </a:p>
          <a:p>
            <a:r>
              <a:rPr lang="en-US" sz="1600" i="1" baseline="30000" dirty="0">
                <a:solidFill>
                  <a:srgbClr val="004182"/>
                </a:solidFill>
                <a:latin typeface="+mn-lt"/>
              </a:rPr>
              <a:t>2</a:t>
            </a:r>
            <a:r>
              <a:rPr lang="en-US" sz="1600" i="1" dirty="0">
                <a:solidFill>
                  <a:srgbClr val="004182"/>
                </a:solidFill>
                <a:latin typeface="+mn-lt"/>
              </a:rPr>
              <a:t>Princeton Plasma Physics Laboratory, Princeton, NJ</a:t>
            </a:r>
            <a:r>
              <a:rPr lang="en-US" sz="1600" i="1" dirty="0">
                <a:solidFill>
                  <a:srgbClr val="004182"/>
                </a:solidFill>
              </a:rPr>
              <a:t>, USA</a:t>
            </a:r>
            <a:endParaRPr lang="en-US" sz="1600" i="1" dirty="0">
              <a:solidFill>
                <a:srgbClr val="004182"/>
              </a:solidFill>
              <a:latin typeface="+mn-lt"/>
            </a:endParaRPr>
          </a:p>
          <a:p>
            <a:r>
              <a:rPr lang="en-US" sz="1600" i="1" baseline="30000" dirty="0">
                <a:solidFill>
                  <a:srgbClr val="004182"/>
                </a:solidFill>
                <a:latin typeface="+mn-lt"/>
              </a:rPr>
              <a:t>3</a:t>
            </a:r>
            <a:r>
              <a:rPr lang="en-US" sz="1600" i="1" dirty="0">
                <a:solidFill>
                  <a:srgbClr val="004182"/>
                </a:solidFill>
                <a:latin typeface="+mn-lt"/>
              </a:rPr>
              <a:t>General Atomics, San Diego, CA</a:t>
            </a:r>
            <a:r>
              <a:rPr lang="en-US" sz="1600" i="1" dirty="0">
                <a:solidFill>
                  <a:srgbClr val="004182"/>
                </a:solidFill>
              </a:rPr>
              <a:t>, USA</a:t>
            </a:r>
            <a:endParaRPr lang="en-US" sz="1600" i="1" dirty="0">
              <a:solidFill>
                <a:srgbClr val="004182"/>
              </a:solidFill>
              <a:latin typeface="+mn-lt"/>
            </a:endParaRPr>
          </a:p>
          <a:p>
            <a:r>
              <a:rPr lang="en-US" sz="1600" i="1" baseline="30000" dirty="0">
                <a:solidFill>
                  <a:srgbClr val="004182"/>
                </a:solidFill>
                <a:latin typeface="+mn-lt"/>
              </a:rPr>
              <a:t>4</a:t>
            </a:r>
            <a:r>
              <a:rPr lang="en-US" sz="1600" i="1" dirty="0">
                <a:solidFill>
                  <a:srgbClr val="004182"/>
                </a:solidFill>
                <a:latin typeface="+mn-lt"/>
              </a:rPr>
              <a:t>College of William and Mary, Williamsburg, VA</a:t>
            </a:r>
            <a:r>
              <a:rPr lang="en-US" sz="1600" i="1" dirty="0">
                <a:solidFill>
                  <a:srgbClr val="004182"/>
                </a:solidFill>
              </a:rPr>
              <a:t>, USA</a:t>
            </a:r>
            <a:endParaRPr lang="en-US" sz="1600" i="1" dirty="0">
              <a:solidFill>
                <a:srgbClr val="004182"/>
              </a:solidFill>
              <a:latin typeface="+mn-lt"/>
            </a:endParaRPr>
          </a:p>
          <a:p>
            <a:r>
              <a:rPr lang="en-US" sz="1600" i="1" baseline="30000" dirty="0">
                <a:solidFill>
                  <a:srgbClr val="004182"/>
                </a:solidFill>
                <a:latin typeface="+mn-lt"/>
              </a:rPr>
              <a:t>5</a:t>
            </a:r>
            <a:r>
              <a:rPr lang="en-US" sz="1600" i="1" dirty="0">
                <a:solidFill>
                  <a:srgbClr val="004182"/>
                </a:solidFill>
                <a:latin typeface="+mn-lt"/>
              </a:rPr>
              <a:t>University of Wisconsin, Madison, WI, USA</a:t>
            </a:r>
          </a:p>
          <a:p>
            <a:endParaRPr lang="en-US" sz="1600" i="1" dirty="0">
              <a:solidFill>
                <a:srgbClr val="004182"/>
              </a:solidFill>
              <a:latin typeface="+mn-lt"/>
            </a:endParaRPr>
          </a:p>
          <a:p>
            <a:endParaRPr lang="en-US" sz="1600" i="1" dirty="0">
              <a:solidFill>
                <a:srgbClr val="004182"/>
              </a:solidFill>
              <a:latin typeface="+mn-lt"/>
            </a:endParaRPr>
          </a:p>
          <a:p>
            <a:endParaRPr lang="en-US" sz="1600" i="1" dirty="0">
              <a:solidFill>
                <a:srgbClr val="004182"/>
              </a:solidFill>
              <a:latin typeface="+mn-lt"/>
            </a:endParaRPr>
          </a:p>
          <a:p>
            <a:endParaRPr lang="en-US" sz="1400" i="1" dirty="0">
              <a:solidFill>
                <a:srgbClr val="004182"/>
              </a:solidFill>
              <a:latin typeface="+mn-lt"/>
            </a:endParaRPr>
          </a:p>
          <a:p>
            <a:endParaRPr lang="en-US" sz="1400" i="1" dirty="0">
              <a:solidFill>
                <a:srgbClr val="004182"/>
              </a:solidFill>
              <a:latin typeface="+mn-lt"/>
            </a:endParaRPr>
          </a:p>
          <a:p>
            <a:endParaRPr lang="en-US" sz="1400" i="1" dirty="0">
              <a:solidFill>
                <a:srgbClr val="004182"/>
              </a:solidFill>
              <a:latin typeface="+mn-lt"/>
            </a:endParaRPr>
          </a:p>
          <a:p>
            <a:endParaRPr lang="en-US" sz="1400" i="1" dirty="0">
              <a:solidFill>
                <a:srgbClr val="004182"/>
              </a:solidFill>
              <a:latin typeface="+mn-lt"/>
            </a:endParaRPr>
          </a:p>
          <a:p>
            <a:endParaRPr lang="en-US" sz="1200" i="1" dirty="0">
              <a:solidFill>
                <a:srgbClr val="004182"/>
              </a:solidFill>
              <a:latin typeface="+mn-lt"/>
            </a:endParaRPr>
          </a:p>
          <a:p>
            <a:r>
              <a:rPr lang="en-US" sz="1200" i="1" dirty="0">
                <a:solidFill>
                  <a:srgbClr val="004182"/>
                </a:solidFill>
                <a:latin typeface="+mn-lt"/>
              </a:rPr>
              <a:t>This work was supported by the US Department of Energy under grants DE-FG02-08ER54984, DE-AC02-09CH11466, DE-FG02-08ER54999, DE-SC0019302 and DE-FC02-04ER54698.</a:t>
            </a:r>
          </a:p>
        </p:txBody>
      </p:sp>
      <p:sp>
        <p:nvSpPr>
          <p:cNvPr id="2" name="TextBox 1">
            <a:extLst>
              <a:ext uri="{FF2B5EF4-FFF2-40B4-BE49-F238E27FC236}">
                <a16:creationId xmlns:a16="http://schemas.microsoft.com/office/drawing/2014/main" id="{893DD120-E295-C349-A1A9-4154E2B25E51}"/>
              </a:ext>
            </a:extLst>
          </p:cNvPr>
          <p:cNvSpPr txBox="1"/>
          <p:nvPr/>
        </p:nvSpPr>
        <p:spPr>
          <a:xfrm>
            <a:off x="67607" y="4191000"/>
            <a:ext cx="3725700" cy="830997"/>
          </a:xfrm>
          <a:prstGeom prst="rect">
            <a:avLst/>
          </a:prstGeom>
          <a:noFill/>
        </p:spPr>
        <p:txBody>
          <a:bodyPr wrap="none" rtlCol="0">
            <a:spAutoFit/>
          </a:bodyPr>
          <a:lstStyle/>
          <a:p>
            <a:r>
              <a:rPr lang="en-US" sz="1600" i="1" dirty="0">
                <a:solidFill>
                  <a:srgbClr val="004182"/>
                </a:solidFill>
              </a:rPr>
              <a:t>Presented at the</a:t>
            </a:r>
          </a:p>
          <a:p>
            <a:r>
              <a:rPr lang="en-US" sz="1600" i="1" dirty="0">
                <a:solidFill>
                  <a:srgbClr val="004182"/>
                </a:solidFill>
              </a:rPr>
              <a:t>28</a:t>
            </a:r>
            <a:r>
              <a:rPr lang="en-US" sz="1600" i="1" baseline="30000" dirty="0">
                <a:solidFill>
                  <a:srgbClr val="004182"/>
                </a:solidFill>
              </a:rPr>
              <a:t>th</a:t>
            </a:r>
            <a:r>
              <a:rPr lang="en-US" sz="1600" i="1" dirty="0">
                <a:solidFill>
                  <a:srgbClr val="004182"/>
                </a:solidFill>
              </a:rPr>
              <a:t> IAEA Fusion Energy Conference</a:t>
            </a:r>
          </a:p>
          <a:p>
            <a:r>
              <a:rPr lang="en-US" sz="1600" i="1" dirty="0">
                <a:solidFill>
                  <a:srgbClr val="004182"/>
                </a:solidFill>
              </a:rPr>
              <a:t>10</a:t>
            </a:r>
            <a:r>
              <a:rPr lang="en-US" sz="1600" i="1" baseline="30000" dirty="0">
                <a:solidFill>
                  <a:srgbClr val="004182"/>
                </a:solidFill>
              </a:rPr>
              <a:t>th</a:t>
            </a:r>
            <a:r>
              <a:rPr lang="en-US" sz="1600" i="1" dirty="0">
                <a:solidFill>
                  <a:srgbClr val="004182"/>
                </a:solidFill>
              </a:rPr>
              <a:t>-15</a:t>
            </a:r>
            <a:r>
              <a:rPr lang="en-US" sz="1600" i="1" baseline="30000" dirty="0">
                <a:solidFill>
                  <a:srgbClr val="004182"/>
                </a:solidFill>
              </a:rPr>
              <a:t>th</a:t>
            </a:r>
            <a:r>
              <a:rPr lang="en-US" sz="1600" i="1" dirty="0">
                <a:solidFill>
                  <a:srgbClr val="004182"/>
                </a:solidFill>
              </a:rPr>
              <a:t> May, 2021</a:t>
            </a:r>
          </a:p>
        </p:txBody>
      </p:sp>
    </p:spTree>
    <p:extLst>
      <p:ext uri="{BB962C8B-B14F-4D97-AF65-F5344CB8AC3E}">
        <p14:creationId xmlns:p14="http://schemas.microsoft.com/office/powerpoint/2010/main" val="359930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373F9FE-88F3-EB4C-83F8-81F0DDD46D62}"/>
              </a:ext>
            </a:extLst>
          </p:cNvPr>
          <p:cNvPicPr>
            <a:picLocks noChangeAspect="1"/>
          </p:cNvPicPr>
          <p:nvPr/>
        </p:nvPicPr>
        <p:blipFill>
          <a:blip r:embed="rId3"/>
          <a:stretch>
            <a:fillRect/>
          </a:stretch>
        </p:blipFill>
        <p:spPr>
          <a:xfrm>
            <a:off x="19751" y="1155038"/>
            <a:ext cx="3790249" cy="2895839"/>
          </a:xfrm>
          <a:prstGeom prst="rect">
            <a:avLst/>
          </a:prstGeom>
        </p:spPr>
      </p:pic>
      <p:sp>
        <p:nvSpPr>
          <p:cNvPr id="2" name="Title 1"/>
          <p:cNvSpPr>
            <a:spLocks noGrp="1"/>
          </p:cNvSpPr>
          <p:nvPr>
            <p:ph type="title"/>
          </p:nvPr>
        </p:nvSpPr>
        <p:spPr/>
        <p:txBody>
          <a:bodyPr/>
          <a:lstStyle/>
          <a:p>
            <a:r>
              <a:rPr lang="en-US" sz="2400" dirty="0"/>
              <a:t>TEM-scale </a:t>
            </a:r>
            <a:r>
              <a:rPr lang="en-US" sz="2400" dirty="0" err="1"/>
              <a:t>ñ</a:t>
            </a:r>
            <a:r>
              <a:rPr lang="en-US" sz="2400" baseline="-25000" dirty="0" err="1"/>
              <a:t>DBS</a:t>
            </a:r>
            <a:r>
              <a:rPr lang="en-US" sz="2400" dirty="0"/>
              <a:t> in the steep gradient region increases after a time delay from the ELM onset </a:t>
            </a:r>
          </a:p>
        </p:txBody>
      </p:sp>
      <mc:AlternateContent xmlns:mc="http://schemas.openxmlformats.org/markup-compatibility/2006">
        <mc:Choice xmlns:a14="http://schemas.microsoft.com/office/drawing/2010/main" Requires="a14">
          <p:sp>
            <p:nvSpPr>
              <p:cNvPr id="6" name="TextBox 5"/>
              <p:cNvSpPr txBox="1"/>
              <p:nvPr/>
            </p:nvSpPr>
            <p:spPr>
              <a:xfrm>
                <a:off x="23870" y="4724400"/>
                <a:ext cx="8920278" cy="1277273"/>
              </a:xfrm>
              <a:prstGeom prst="rect">
                <a:avLst/>
              </a:prstGeom>
              <a:noFill/>
            </p:spPr>
            <p:txBody>
              <a:bodyPr wrap="square" rtlCol="0">
                <a:spAutoFit/>
              </a:bodyPr>
              <a:lstStyle/>
              <a:p>
                <a:pPr marL="285750" indent="-285750">
                  <a:spcBef>
                    <a:spcPts val="600"/>
                  </a:spcBef>
                  <a:buFont typeface="Arial" charset="0"/>
                  <a:buChar char="•"/>
                </a:pPr>
                <a:r>
                  <a:rPr lang="en-US" sz="1800" dirty="0"/>
                  <a:t>Intermediate-k (TEM-scale) </a:t>
                </a:r>
                <a:r>
                  <a:rPr lang="en-US" sz="1800" dirty="0" err="1"/>
                  <a:t>ñ</a:t>
                </a:r>
                <a:r>
                  <a:rPr lang="en-US" sz="1800" dirty="0"/>
                  <a:t> propagating in electron diamagnetic direction (in the lab frame) with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i="1">
                            <a:solidFill>
                              <a:schemeClr val="tx1"/>
                            </a:solidFill>
                            <a:latin typeface="Cambria Math" charset="0"/>
                          </a:rPr>
                          <m:t>𝒌</m:t>
                        </m:r>
                      </m:e>
                      <m:sub>
                        <m:r>
                          <a:rPr lang="en-US" sz="1800" i="1">
                            <a:solidFill>
                              <a:schemeClr val="tx1"/>
                            </a:solidFill>
                            <a:latin typeface="Cambria Math" charset="0"/>
                            <a:ea typeface="Cambria Math" charset="0"/>
                            <a:cs typeface="Cambria Math" charset="0"/>
                          </a:rPr>
                          <m:t>𝜽</m:t>
                        </m:r>
                      </m:sub>
                    </m:sSub>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charset="0"/>
                            <a:ea typeface="Cambria Math" charset="0"/>
                            <a:cs typeface="Cambria Math" charset="0"/>
                          </a:rPr>
                          <m:t>𝝆</m:t>
                        </m:r>
                      </m:e>
                      <m:sub>
                        <m:r>
                          <a:rPr lang="en-US" sz="1800" i="1">
                            <a:solidFill>
                              <a:schemeClr val="tx1"/>
                            </a:solidFill>
                            <a:latin typeface="Cambria Math" charset="0"/>
                          </a:rPr>
                          <m:t>𝒔</m:t>
                        </m:r>
                      </m:sub>
                    </m:sSub>
                    <m:r>
                      <a:rPr lang="en-US" sz="1800" i="1">
                        <a:solidFill>
                          <a:schemeClr val="tx1"/>
                        </a:solidFill>
                        <a:latin typeface="Cambria Math" charset="0"/>
                      </a:rPr>
                      <m:t>~</m:t>
                    </m:r>
                    <m:r>
                      <a:rPr lang="en-US" sz="1800">
                        <a:solidFill>
                          <a:schemeClr val="tx1"/>
                        </a:solidFill>
                        <a:latin typeface="Cambria Math" charset="0"/>
                      </a:rPr>
                      <m:t>𝟎</m:t>
                    </m:r>
                    <m:r>
                      <a:rPr lang="en-US" sz="1800">
                        <a:solidFill>
                          <a:schemeClr val="tx1"/>
                        </a:solidFill>
                        <a:latin typeface="Cambria Math" charset="0"/>
                      </a:rPr>
                      <m:t>.</m:t>
                    </m:r>
                    <m:r>
                      <a:rPr lang="en-US" sz="1800">
                        <a:solidFill>
                          <a:schemeClr val="tx1"/>
                        </a:solidFill>
                        <a:latin typeface="Cambria Math" charset="0"/>
                      </a:rPr>
                      <m:t>𝟕</m:t>
                    </m:r>
                  </m:oMath>
                </a14:m>
                <a:r>
                  <a:rPr lang="en-US" sz="1800" dirty="0">
                    <a:solidFill>
                      <a:schemeClr val="tx1"/>
                    </a:solidFill>
                  </a:rPr>
                  <a:t>-1.2 measured in the steep gradient region</a:t>
                </a:r>
              </a:p>
              <a:p>
                <a:pPr marL="285750" indent="-285750">
                  <a:spcBef>
                    <a:spcPts val="600"/>
                  </a:spcBef>
                  <a:buFont typeface="Arial" charset="0"/>
                  <a:buChar char="•"/>
                </a:pPr>
                <a:r>
                  <a:rPr lang="en-US" sz="1800" dirty="0">
                    <a:solidFill>
                      <a:schemeClr val="tx1"/>
                    </a:solidFill>
                  </a:rPr>
                  <a:t>TEM-scale </a:t>
                </a:r>
                <a:r>
                  <a:rPr lang="en-US" sz="1800" dirty="0" err="1">
                    <a:solidFill>
                      <a:schemeClr val="tx1"/>
                    </a:solidFill>
                  </a:rPr>
                  <a:t>ñ</a:t>
                </a:r>
                <a:r>
                  <a:rPr lang="en-US" sz="1800" dirty="0">
                    <a:solidFill>
                      <a:schemeClr val="tx1"/>
                    </a:solidFill>
                  </a:rPr>
                  <a:t> increases after a time delay and the same delay has been observed in all steep gradient localized probed locations.</a:t>
                </a:r>
              </a:p>
            </p:txBody>
          </p:sp>
        </mc:Choice>
        <mc:Fallback>
          <p:sp>
            <p:nvSpPr>
              <p:cNvPr id="6" name="TextBox 5"/>
              <p:cNvSpPr txBox="1">
                <a:spLocks noRot="1" noChangeAspect="1" noMove="1" noResize="1" noEditPoints="1" noAdjustHandles="1" noChangeArrowheads="1" noChangeShapeType="1" noTextEdit="1"/>
              </p:cNvSpPr>
              <p:nvPr/>
            </p:nvSpPr>
            <p:spPr>
              <a:xfrm>
                <a:off x="23870" y="4724400"/>
                <a:ext cx="8920278" cy="1277273"/>
              </a:xfrm>
              <a:prstGeom prst="rect">
                <a:avLst/>
              </a:prstGeom>
              <a:blipFill>
                <a:blip r:embed="rId4"/>
                <a:stretch>
                  <a:fillRect l="-284" t="-1980" r="-852" b="-6931"/>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86B1A823-3907-5B43-9282-E455D02B56DB}"/>
              </a:ext>
            </a:extLst>
          </p:cNvPr>
          <p:cNvCxnSpPr>
            <a:cxnSpLocks/>
          </p:cNvCxnSpPr>
          <p:nvPr/>
        </p:nvCxnSpPr>
        <p:spPr bwMode="auto">
          <a:xfrm flipH="1">
            <a:off x="3200400" y="2497284"/>
            <a:ext cx="1371600" cy="322116"/>
          </a:xfrm>
          <a:prstGeom prst="straightConnector1">
            <a:avLst/>
          </a:prstGeom>
          <a:noFill/>
          <a:ln w="28575" cap="flat" cmpd="sng" algn="ctr">
            <a:solidFill>
              <a:srgbClr val="FF0000"/>
            </a:solidFill>
            <a:prstDash val="solid"/>
            <a:round/>
            <a:headEnd type="none" w="med" len="med"/>
            <a:tailEnd type="triangle"/>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7" name="Picture 6">
            <a:extLst>
              <a:ext uri="{FF2B5EF4-FFF2-40B4-BE49-F238E27FC236}">
                <a16:creationId xmlns:a16="http://schemas.microsoft.com/office/drawing/2014/main" id="{AD2697F6-D6F3-164F-B17F-A830A868E20B}"/>
              </a:ext>
            </a:extLst>
          </p:cNvPr>
          <p:cNvPicPr>
            <a:picLocks noChangeAspect="1"/>
          </p:cNvPicPr>
          <p:nvPr/>
        </p:nvPicPr>
        <p:blipFill>
          <a:blip r:embed="rId5"/>
          <a:stretch>
            <a:fillRect/>
          </a:stretch>
        </p:blipFill>
        <p:spPr>
          <a:xfrm>
            <a:off x="3862677" y="1026033"/>
            <a:ext cx="5238460" cy="3510534"/>
          </a:xfrm>
          <a:prstGeom prst="rect">
            <a:avLst/>
          </a:prstGeom>
        </p:spPr>
      </p:pic>
    </p:spTree>
    <p:extLst>
      <p:ext uri="{BB962C8B-B14F-4D97-AF65-F5344CB8AC3E}">
        <p14:creationId xmlns:p14="http://schemas.microsoft.com/office/powerpoint/2010/main" val="2945469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ABC8B176-210F-EE4D-8840-35966D9BB521}"/>
                  </a:ext>
                </a:extLst>
              </p:cNvPr>
              <p:cNvSpPr>
                <a:spLocks noGrp="1"/>
              </p:cNvSpPr>
              <p:nvPr>
                <p:ph type="title"/>
              </p:nvPr>
            </p:nvSpPr>
            <p:spPr/>
            <p:txBody>
              <a:bodyPr/>
              <a:lstStyle/>
              <a:p>
                <a:r>
                  <a:rPr lang="en-US" sz="2400" dirty="0"/>
                  <a:t>Steep gradient localized TEM </a:t>
                </a:r>
                <a:r>
                  <a:rPr lang="en-US" sz="2400" dirty="0" err="1"/>
                  <a:t>ñ</a:t>
                </a:r>
                <a:r>
                  <a:rPr lang="en-US" sz="2400" dirty="0"/>
                  <a:t> shows a critical </a:t>
                </a:r>
                <a14:m>
                  <m:oMath xmlns:m="http://schemas.openxmlformats.org/officeDocument/2006/math">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𝑻</m:t>
                        </m:r>
                      </m:e>
                      <m:sub>
                        <m:r>
                          <a:rPr lang="en-US" sz="2400" i="1">
                            <a:latin typeface="Cambria Math" panose="02040503050406030204" pitchFamily="18" charset="0"/>
                            <a:ea typeface="Cambria Math" panose="02040503050406030204" pitchFamily="18" charset="0"/>
                          </a:rPr>
                          <m:t>𝒆</m:t>
                        </m:r>
                      </m:sub>
                    </m:sSub>
                  </m:oMath>
                </a14:m>
                <a:r>
                  <a:rPr lang="en-US" sz="2400" dirty="0"/>
                  <a:t> behavior</a:t>
                </a:r>
              </a:p>
            </p:txBody>
          </p:sp>
        </mc:Choice>
        <mc:Fallback>
          <p:sp>
            <p:nvSpPr>
              <p:cNvPr id="2" name="Title 1">
                <a:extLst>
                  <a:ext uri="{FF2B5EF4-FFF2-40B4-BE49-F238E27FC236}">
                    <a16:creationId xmlns:a16="http://schemas.microsoft.com/office/drawing/2014/main" id="{ABC8B176-210F-EE4D-8840-35966D9BB521}"/>
                  </a:ext>
                </a:extLst>
              </p:cNvPr>
              <p:cNvSpPr>
                <a:spLocks noGrp="1" noRot="1" noChangeAspect="1" noMove="1" noResize="1" noEditPoints="1" noAdjustHandles="1" noChangeArrowheads="1" noChangeShapeType="1" noTextEdit="1"/>
              </p:cNvSpPr>
              <p:nvPr>
                <p:ph type="title"/>
              </p:nvPr>
            </p:nvSpPr>
            <p:spPr>
              <a:blipFill>
                <a:blip r:embed="rId2"/>
                <a:stretch>
                  <a:fillRect l="-1119" r="-97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463904AF-8D4D-8747-8468-9EB6FB50EABF}"/>
              </a:ext>
            </a:extLst>
          </p:cNvPr>
          <p:cNvPicPr>
            <a:picLocks noChangeAspect="1"/>
          </p:cNvPicPr>
          <p:nvPr/>
        </p:nvPicPr>
        <p:blipFill>
          <a:blip r:embed="rId3"/>
          <a:stretch>
            <a:fillRect/>
          </a:stretch>
        </p:blipFill>
        <p:spPr>
          <a:xfrm>
            <a:off x="5410200" y="3978141"/>
            <a:ext cx="3473448" cy="2651259"/>
          </a:xfrm>
          <a:prstGeom prst="rect">
            <a:avLst/>
          </a:prstGeom>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5016A255-A0FC-CC4C-8861-F7AB5797353C}"/>
                  </a:ext>
                </a:extLst>
              </p:cNvPr>
              <p:cNvSpPr txBox="1"/>
              <p:nvPr/>
            </p:nvSpPr>
            <p:spPr>
              <a:xfrm>
                <a:off x="240255" y="1167693"/>
                <a:ext cx="4876800" cy="2828338"/>
              </a:xfrm>
              <a:prstGeom prst="rect">
                <a:avLst/>
              </a:prstGeom>
              <a:noFill/>
            </p:spPr>
            <p:txBody>
              <a:bodyPr wrap="square" rtlCol="0">
                <a:spAutoFit/>
              </a:bodyPr>
              <a:lstStyle/>
              <a:p>
                <a:pPr marL="285750" indent="-285750">
                  <a:spcBef>
                    <a:spcPts val="900"/>
                  </a:spcBef>
                  <a:buFont typeface="Arial" panose="020B0604020202020204" pitchFamily="34" charset="0"/>
                  <a:buChar char="•"/>
                </a:pPr>
                <a:r>
                  <a:rPr lang="en-US" sz="1800" dirty="0"/>
                  <a:t>In the steep gradient region, TEM scale </a:t>
                </a:r>
                <a:r>
                  <a:rPr lang="en-US" sz="1800" dirty="0" err="1"/>
                  <a:t>ñ</a:t>
                </a:r>
                <a:r>
                  <a:rPr lang="en-US" sz="1800" dirty="0"/>
                  <a:t> increases by nearly 3-5 times when a critical </a:t>
                </a:r>
                <a14:m>
                  <m:oMath xmlns:m="http://schemas.openxmlformats.org/officeDocument/2006/math">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𝑻</m:t>
                        </m:r>
                      </m:e>
                      <m:sub>
                        <m:r>
                          <a:rPr lang="en-US" sz="1800" i="1">
                            <a:latin typeface="Cambria Math" panose="02040503050406030204" pitchFamily="18" charset="0"/>
                            <a:ea typeface="Cambria Math" panose="02040503050406030204" pitchFamily="18" charset="0"/>
                          </a:rPr>
                          <m:t>𝒆</m:t>
                        </m:r>
                      </m:sub>
                    </m:sSub>
                    <m:r>
                      <a:rPr lang="en-US" sz="1800" i="1">
                        <a:latin typeface="Cambria Math" panose="02040503050406030204" pitchFamily="18" charset="0"/>
                        <a:ea typeface="Cambria Math" panose="02040503050406030204" pitchFamily="18" charset="0"/>
                      </a:rPr>
                      <m:t> </m:t>
                    </m:r>
                  </m:oMath>
                </a14:m>
                <a:r>
                  <a:rPr lang="en-US" sz="1800" dirty="0"/>
                  <a:t>is recached in the inter-ELM period. </a:t>
                </a:r>
                <a14:m>
                  <m:oMath xmlns:m="http://schemas.openxmlformats.org/officeDocument/2006/math">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𝑻</m:t>
                        </m:r>
                      </m:e>
                      <m:sub>
                        <m:r>
                          <a:rPr lang="en-US" sz="1800" i="1">
                            <a:latin typeface="Cambria Math" panose="02040503050406030204" pitchFamily="18" charset="0"/>
                            <a:ea typeface="Cambria Math" panose="02040503050406030204" pitchFamily="18" charset="0"/>
                          </a:rPr>
                          <m:t>𝒆</m:t>
                        </m:r>
                      </m:sub>
                    </m:sSub>
                  </m:oMath>
                </a14:m>
                <a:r>
                  <a:rPr lang="en-US" sz="1800" dirty="0"/>
                  <a:t>=</a:t>
                </a:r>
                <a:r>
                  <a:rPr lang="en-US" sz="1800" dirty="0">
                    <a:ea typeface="Cambria Math" panose="02040503050406030204" pitchFamily="18" charset="0"/>
                  </a:rPr>
                  <a:t> </a:t>
                </a:r>
                <a14:m>
                  <m:oMath xmlns:m="http://schemas.openxmlformats.org/officeDocument/2006/math">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𝑻</m:t>
                        </m:r>
                      </m:e>
                      <m:sub>
                        <m:r>
                          <a:rPr lang="en-US" sz="1800" i="1">
                            <a:latin typeface="Cambria Math" panose="02040503050406030204" pitchFamily="18" charset="0"/>
                            <a:ea typeface="Cambria Math" panose="02040503050406030204" pitchFamily="18" charset="0"/>
                          </a:rPr>
                          <m:t>𝒆</m:t>
                        </m:r>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𝒄𝒓𝒊𝒕𝒊𝒄𝒂𝒍</m:t>
                        </m:r>
                      </m:sub>
                    </m:sSub>
                  </m:oMath>
                </a14:m>
                <a:r>
                  <a:rPr lang="en-US" sz="1800" dirty="0"/>
                  <a:t>~ 130 eV/cm. </a:t>
                </a:r>
              </a:p>
              <a:p>
                <a:pPr marL="285750" indent="-285750">
                  <a:spcBef>
                    <a:spcPts val="900"/>
                  </a:spcBef>
                  <a:buFont typeface="Arial" panose="020B0604020202020204" pitchFamily="34" charset="0"/>
                  <a:buChar char="•"/>
                </a:pPr>
                <a:r>
                  <a:rPr lang="en-US" sz="1800" dirty="0"/>
                  <a:t>TEM turbulence can be driven by </a:t>
                </a:r>
                <a14:m>
                  <m:oMath xmlns:m="http://schemas.openxmlformats.org/officeDocument/2006/math">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𝑻</m:t>
                        </m:r>
                      </m:e>
                      <m:sub>
                        <m:r>
                          <a:rPr lang="en-US" sz="1800" i="1">
                            <a:latin typeface="Cambria Math" panose="02040503050406030204" pitchFamily="18" charset="0"/>
                            <a:ea typeface="Cambria Math" panose="02040503050406030204" pitchFamily="18" charset="0"/>
                          </a:rPr>
                          <m:t>𝒆</m:t>
                        </m:r>
                      </m:sub>
                    </m:sSub>
                  </m:oMath>
                </a14:m>
                <a:r>
                  <a:rPr lang="en-US" sz="1800" dirty="0"/>
                  <a:t> but the threshold depends on background </a:t>
                </a:r>
                <a:r>
                  <a:rPr lang="en-US" sz="1800" dirty="0" err="1"/>
                  <a:t>T</a:t>
                </a:r>
                <a:r>
                  <a:rPr lang="en-US" sz="1800" baseline="-25000" dirty="0" err="1"/>
                  <a:t>i</a:t>
                </a:r>
                <a:r>
                  <a:rPr lang="en-US" sz="1800" dirty="0"/>
                  <a:t>/</a:t>
                </a:r>
                <a:r>
                  <a:rPr lang="en-US" sz="1800" dirty="0" err="1"/>
                  <a:t>T</a:t>
                </a:r>
                <a:r>
                  <a:rPr lang="en-US" sz="1800" baseline="-25000" dirty="0" err="1"/>
                  <a:t>e</a:t>
                </a:r>
                <a:r>
                  <a:rPr lang="en-US" sz="1800" dirty="0"/>
                  <a:t> and </a:t>
                </a:r>
                <a14:m>
                  <m:oMath xmlns:m="http://schemas.openxmlformats.org/officeDocument/2006/math">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𝒏</m:t>
                        </m:r>
                      </m:e>
                      <m:sub>
                        <m:r>
                          <a:rPr lang="en-US" sz="1800" i="1">
                            <a:latin typeface="Cambria Math" panose="02040503050406030204" pitchFamily="18" charset="0"/>
                            <a:ea typeface="Cambria Math" panose="02040503050406030204" pitchFamily="18" charset="0"/>
                          </a:rPr>
                          <m:t>𝒆</m:t>
                        </m:r>
                      </m:sub>
                    </m:sSub>
                    <m:r>
                      <a:rPr lang="en-US" sz="1800" i="1">
                        <a:latin typeface="Cambria Math" panose="02040503050406030204" pitchFamily="18" charset="0"/>
                        <a:ea typeface="Cambria Math" panose="02040503050406030204" pitchFamily="18" charset="0"/>
                      </a:rPr>
                      <m:t> </m:t>
                    </m:r>
                  </m:oMath>
                </a14:m>
                <a:r>
                  <a:rPr lang="en-US" sz="1800" dirty="0"/>
                  <a:t> [Casati et al, </a:t>
                </a:r>
                <a:r>
                  <a:rPr lang="en-US" sz="1800" dirty="0" err="1"/>
                  <a:t>PoP</a:t>
                </a:r>
                <a:r>
                  <a:rPr lang="en-US" sz="1800" dirty="0"/>
                  <a:t> (2008)]</a:t>
                </a:r>
              </a:p>
              <a:p>
                <a:pPr marL="285750" indent="-285750">
                  <a:spcBef>
                    <a:spcPts val="900"/>
                  </a:spcBef>
                  <a:buFont typeface="Arial" panose="020B0604020202020204" pitchFamily="34" charset="0"/>
                  <a:buChar char="•"/>
                </a:pPr>
                <a:endParaRPr lang="en-US" sz="1800" dirty="0"/>
              </a:p>
            </p:txBody>
          </p:sp>
        </mc:Choice>
        <mc:Fallback>
          <p:sp>
            <p:nvSpPr>
              <p:cNvPr id="11" name="TextBox 10">
                <a:extLst>
                  <a:ext uri="{FF2B5EF4-FFF2-40B4-BE49-F238E27FC236}">
                    <a16:creationId xmlns:a16="http://schemas.microsoft.com/office/drawing/2014/main" id="{5016A255-A0FC-CC4C-8861-F7AB5797353C}"/>
                  </a:ext>
                </a:extLst>
              </p:cNvPr>
              <p:cNvSpPr txBox="1">
                <a:spLocks noRot="1" noChangeAspect="1" noMove="1" noResize="1" noEditPoints="1" noAdjustHandles="1" noChangeArrowheads="1" noChangeShapeType="1" noTextEdit="1"/>
              </p:cNvSpPr>
              <p:nvPr/>
            </p:nvSpPr>
            <p:spPr>
              <a:xfrm>
                <a:off x="240255" y="1167693"/>
                <a:ext cx="4876800" cy="2828338"/>
              </a:xfrm>
              <a:prstGeom prst="rect">
                <a:avLst/>
              </a:prstGeom>
              <a:blipFill>
                <a:blip r:embed="rId4"/>
                <a:stretch>
                  <a:fillRect l="-779" t="-1345" r="-103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09F60E7-84A8-6047-BCAA-15C10E8DF622}"/>
              </a:ext>
            </a:extLst>
          </p:cNvPr>
          <p:cNvPicPr>
            <a:picLocks noChangeAspect="1"/>
          </p:cNvPicPr>
          <p:nvPr/>
        </p:nvPicPr>
        <p:blipFill>
          <a:blip r:embed="rId5"/>
          <a:stretch>
            <a:fillRect/>
          </a:stretch>
        </p:blipFill>
        <p:spPr>
          <a:xfrm>
            <a:off x="5410590" y="1179975"/>
            <a:ext cx="3473058" cy="2630025"/>
          </a:xfrm>
          <a:prstGeom prst="rect">
            <a:avLst/>
          </a:prstGeom>
        </p:spPr>
      </p:pic>
      <p:pic>
        <p:nvPicPr>
          <p:cNvPr id="13" name="Picture 12">
            <a:extLst>
              <a:ext uri="{FF2B5EF4-FFF2-40B4-BE49-F238E27FC236}">
                <a16:creationId xmlns:a16="http://schemas.microsoft.com/office/drawing/2014/main" id="{FC2488C8-54E7-DA47-A077-C5DDC127604D}"/>
              </a:ext>
            </a:extLst>
          </p:cNvPr>
          <p:cNvPicPr>
            <a:picLocks noChangeAspect="1"/>
          </p:cNvPicPr>
          <p:nvPr/>
        </p:nvPicPr>
        <p:blipFill>
          <a:blip r:embed="rId6"/>
          <a:stretch>
            <a:fillRect/>
          </a:stretch>
        </p:blipFill>
        <p:spPr>
          <a:xfrm>
            <a:off x="1040742" y="3573194"/>
            <a:ext cx="2921658" cy="2828337"/>
          </a:xfrm>
          <a:prstGeom prst="rect">
            <a:avLst/>
          </a:prstGeom>
        </p:spPr>
      </p:pic>
      <p:sp>
        <p:nvSpPr>
          <p:cNvPr id="14" name="TextBox 13">
            <a:extLst>
              <a:ext uri="{FF2B5EF4-FFF2-40B4-BE49-F238E27FC236}">
                <a16:creationId xmlns:a16="http://schemas.microsoft.com/office/drawing/2014/main" id="{51DCB21C-9E1B-E840-A084-44117A00227E}"/>
              </a:ext>
            </a:extLst>
          </p:cNvPr>
          <p:cNvSpPr txBox="1"/>
          <p:nvPr/>
        </p:nvSpPr>
        <p:spPr>
          <a:xfrm>
            <a:off x="1283080" y="6430686"/>
            <a:ext cx="2791149" cy="338554"/>
          </a:xfrm>
          <a:prstGeom prst="rect">
            <a:avLst/>
          </a:prstGeom>
          <a:noFill/>
        </p:spPr>
        <p:txBody>
          <a:bodyPr wrap="none" rtlCol="0">
            <a:spAutoFit/>
          </a:bodyPr>
          <a:lstStyle/>
          <a:p>
            <a:r>
              <a:rPr lang="en-US" sz="1600" dirty="0"/>
              <a:t>A. </a:t>
            </a:r>
            <a:r>
              <a:rPr lang="en-US" sz="1600" dirty="0" err="1"/>
              <a:t>Casati</a:t>
            </a:r>
            <a:r>
              <a:rPr lang="en-US" sz="1600" dirty="0"/>
              <a:t>, et al, </a:t>
            </a:r>
            <a:r>
              <a:rPr lang="en-US" sz="1600" dirty="0" err="1"/>
              <a:t>PoP</a:t>
            </a:r>
            <a:r>
              <a:rPr lang="en-US" sz="1600" dirty="0"/>
              <a:t> (2008)</a:t>
            </a:r>
          </a:p>
        </p:txBody>
      </p:sp>
    </p:spTree>
    <p:extLst>
      <p:ext uri="{BB962C8B-B14F-4D97-AF65-F5344CB8AC3E}">
        <p14:creationId xmlns:p14="http://schemas.microsoft.com/office/powerpoint/2010/main" val="1809629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69E7A2D1-529A-F149-A3D5-16872BE6646F}"/>
                  </a:ext>
                </a:extLst>
              </p:cNvPr>
              <p:cNvSpPr>
                <a:spLocks noGrp="1"/>
              </p:cNvSpPr>
              <p:nvPr>
                <p:ph type="title"/>
              </p:nvPr>
            </p:nvSpPr>
            <p:spPr/>
            <p:txBody>
              <a:bodyPr/>
              <a:lstStyle/>
              <a:p>
                <a:r>
                  <a:rPr lang="en-US" sz="2400" dirty="0"/>
                  <a:t>TEM-scale </a:t>
                </a:r>
                <a:r>
                  <a:rPr lang="en-US" sz="2400" dirty="0" err="1"/>
                  <a:t>ñ</a:t>
                </a:r>
                <a:r>
                  <a:rPr lang="en-US" sz="2400" dirty="0"/>
                  <a:t> increases with </a:t>
                </a:r>
                <a14:m>
                  <m:oMath xmlns:m="http://schemas.openxmlformats.org/officeDocument/2006/math">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b="1" i="1" smtClean="0">
                            <a:latin typeface="Cambria Math" panose="02040503050406030204" pitchFamily="18" charset="0"/>
                            <a:ea typeface="Cambria Math" panose="02040503050406030204" pitchFamily="18" charset="0"/>
                          </a:rPr>
                          <m:t>𝑻</m:t>
                        </m:r>
                      </m:e>
                      <m:sub>
                        <m:r>
                          <a:rPr lang="en-US" sz="2400" i="1">
                            <a:latin typeface="Cambria Math" panose="02040503050406030204" pitchFamily="18" charset="0"/>
                            <a:ea typeface="Cambria Math" panose="02040503050406030204" pitchFamily="18" charset="0"/>
                          </a:rPr>
                          <m:t>𝒆</m:t>
                        </m:r>
                      </m:sub>
                    </m:sSub>
                  </m:oMath>
                </a14:m>
                <a:r>
                  <a:rPr lang="en-US" sz="2400" dirty="0"/>
                  <a:t> supported by presence of increased background </a:t>
                </a:r>
                <a:r>
                  <a:rPr lang="en-US" sz="2400" dirty="0" err="1"/>
                  <a:t>T</a:t>
                </a:r>
                <a:r>
                  <a:rPr lang="en-US" sz="2400" baseline="-25000" dirty="0" err="1"/>
                  <a:t>i</a:t>
                </a:r>
                <a:r>
                  <a:rPr lang="en-US" sz="2400" dirty="0"/>
                  <a:t>/</a:t>
                </a:r>
                <a:r>
                  <a:rPr lang="en-US" sz="2400" dirty="0" err="1"/>
                  <a:t>T</a:t>
                </a:r>
                <a:r>
                  <a:rPr lang="en-US" sz="2400" baseline="-25000" dirty="0" err="1"/>
                  <a:t>e</a:t>
                </a:r>
                <a:r>
                  <a:rPr lang="en-US" sz="2400" dirty="0"/>
                  <a:t> and </a:t>
                </a:r>
                <a14:m>
                  <m:oMath xmlns:m="http://schemas.openxmlformats.org/officeDocument/2006/math">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𝒏</m:t>
                        </m:r>
                      </m:e>
                      <m:sub>
                        <m:r>
                          <a:rPr lang="en-US" sz="2400" i="1">
                            <a:latin typeface="Cambria Math" panose="02040503050406030204" pitchFamily="18" charset="0"/>
                            <a:ea typeface="Cambria Math" panose="02040503050406030204" pitchFamily="18" charset="0"/>
                          </a:rPr>
                          <m:t>𝒆</m:t>
                        </m:r>
                      </m:sub>
                    </m:sSub>
                  </m:oMath>
                </a14:m>
                <a:endParaRPr lang="en-US" sz="2400" dirty="0"/>
              </a:p>
            </p:txBody>
          </p:sp>
        </mc:Choice>
        <mc:Fallback>
          <p:sp>
            <p:nvSpPr>
              <p:cNvPr id="2" name="Title 1">
                <a:extLst>
                  <a:ext uri="{FF2B5EF4-FFF2-40B4-BE49-F238E27FC236}">
                    <a16:creationId xmlns:a16="http://schemas.microsoft.com/office/drawing/2014/main" id="{69E7A2D1-529A-F149-A3D5-16872BE6646F}"/>
                  </a:ext>
                </a:extLst>
              </p:cNvPr>
              <p:cNvSpPr>
                <a:spLocks noGrp="1" noRot="1" noChangeAspect="1" noMove="1" noResize="1" noEditPoints="1" noAdjustHandles="1" noChangeArrowheads="1" noChangeShapeType="1" noTextEdit="1"/>
              </p:cNvSpPr>
              <p:nvPr>
                <p:ph type="title"/>
              </p:nvPr>
            </p:nvSpPr>
            <p:spPr>
              <a:blipFill>
                <a:blip r:embed="rId2"/>
                <a:stretch>
                  <a:fillRect l="-1119" t="-13115" b="-196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08DAA6D0-D2B0-C94A-9F6A-7BBDF4A8ECBF}"/>
                  </a:ext>
                </a:extLst>
              </p:cNvPr>
              <p:cNvSpPr txBox="1"/>
              <p:nvPr/>
            </p:nvSpPr>
            <p:spPr>
              <a:xfrm>
                <a:off x="51101" y="1905000"/>
                <a:ext cx="4716162" cy="329320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800" dirty="0"/>
                  <a:t>At critical </a:t>
                </a:r>
                <a14:m>
                  <m:oMath xmlns:m="http://schemas.openxmlformats.org/officeDocument/2006/math">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𝑻</m:t>
                        </m:r>
                      </m:e>
                      <m:sub>
                        <m:r>
                          <a:rPr lang="en-US" sz="1800" i="1">
                            <a:latin typeface="Cambria Math" panose="02040503050406030204" pitchFamily="18" charset="0"/>
                            <a:ea typeface="Cambria Math" panose="02040503050406030204" pitchFamily="18" charset="0"/>
                          </a:rPr>
                          <m:t>𝒆</m:t>
                        </m:r>
                      </m:sub>
                    </m:sSub>
                  </m:oMath>
                </a14:m>
                <a:r>
                  <a:rPr lang="en-US" sz="1800" dirty="0"/>
                  <a:t>, TEM-scale </a:t>
                </a:r>
                <a:r>
                  <a:rPr lang="en-US" sz="1800" dirty="0" err="1"/>
                  <a:t>ñ</a:t>
                </a:r>
                <a:r>
                  <a:rPr lang="en-US" sz="1800" dirty="0"/>
                  <a:t> increases supported by presence of increased background </a:t>
                </a:r>
                <a:r>
                  <a:rPr lang="en-US" sz="1800" dirty="0" err="1"/>
                  <a:t>T</a:t>
                </a:r>
                <a:r>
                  <a:rPr lang="en-US" sz="1800" baseline="-25000" dirty="0" err="1"/>
                  <a:t>i</a:t>
                </a:r>
                <a:r>
                  <a:rPr lang="en-US" sz="1800" dirty="0"/>
                  <a:t>/</a:t>
                </a:r>
                <a:r>
                  <a:rPr lang="en-US" sz="1800" dirty="0" err="1"/>
                  <a:t>T</a:t>
                </a:r>
                <a:r>
                  <a:rPr lang="en-US" sz="1800" baseline="-25000" dirty="0" err="1"/>
                  <a:t>e</a:t>
                </a:r>
                <a:r>
                  <a:rPr lang="en-US" sz="1800" dirty="0"/>
                  <a:t> and </a:t>
                </a:r>
                <a14:m>
                  <m:oMath xmlns:m="http://schemas.openxmlformats.org/officeDocument/2006/math">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𝒏</m:t>
                        </m:r>
                      </m:e>
                      <m:sub>
                        <m:r>
                          <a:rPr lang="en-US" sz="1800" i="1">
                            <a:latin typeface="Cambria Math" panose="02040503050406030204" pitchFamily="18" charset="0"/>
                            <a:ea typeface="Cambria Math" panose="02040503050406030204" pitchFamily="18" charset="0"/>
                          </a:rPr>
                          <m:t>𝒆</m:t>
                        </m:r>
                      </m:sub>
                    </m:sSub>
                  </m:oMath>
                </a14:m>
                <a:endParaRPr lang="en-US" sz="1800" dirty="0"/>
              </a:p>
              <a:p>
                <a:pPr marL="285750" indent="-285750">
                  <a:spcBef>
                    <a:spcPts val="600"/>
                  </a:spcBef>
                  <a:buFont typeface="Arial" panose="020B0604020202020204" pitchFamily="34" charset="0"/>
                  <a:buChar char="•"/>
                </a:pPr>
                <a:r>
                  <a:rPr lang="en-US" sz="1800" dirty="0"/>
                  <a:t>TEM-scale </a:t>
                </a:r>
                <a:r>
                  <a:rPr lang="en-US" sz="1800" dirty="0" err="1"/>
                  <a:t>ñ</a:t>
                </a:r>
                <a:r>
                  <a:rPr lang="en-US" sz="1800" dirty="0"/>
                  <a:t> is nearly saturated with nearly saturated </a:t>
                </a:r>
                <a14:m>
                  <m:oMath xmlns:m="http://schemas.openxmlformats.org/officeDocument/2006/math">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𝑻</m:t>
                        </m:r>
                      </m:e>
                      <m:sub>
                        <m:r>
                          <a:rPr lang="en-US" sz="1800" i="1">
                            <a:latin typeface="Cambria Math" panose="02040503050406030204" pitchFamily="18" charset="0"/>
                            <a:ea typeface="Cambria Math" panose="02040503050406030204" pitchFamily="18" charset="0"/>
                          </a:rPr>
                          <m:t>𝒆</m:t>
                        </m:r>
                      </m:sub>
                    </m:sSub>
                  </m:oMath>
                </a14:m>
                <a:r>
                  <a:rPr lang="en-US" sz="1800" dirty="0"/>
                  <a:t> and background </a:t>
                </a:r>
                <a:r>
                  <a:rPr lang="en-US" sz="1800" dirty="0" err="1"/>
                  <a:t>T</a:t>
                </a:r>
                <a:r>
                  <a:rPr lang="en-US" sz="1800" baseline="-25000" dirty="0" err="1"/>
                  <a:t>i</a:t>
                </a:r>
                <a:r>
                  <a:rPr lang="en-US" sz="1800" dirty="0"/>
                  <a:t>/</a:t>
                </a:r>
                <a:r>
                  <a:rPr lang="en-US" sz="1800" dirty="0" err="1"/>
                  <a:t>T</a:t>
                </a:r>
                <a:r>
                  <a:rPr lang="en-US" sz="1800" baseline="-25000" dirty="0" err="1"/>
                  <a:t>e</a:t>
                </a:r>
                <a:r>
                  <a:rPr lang="en-US" sz="1800" dirty="0"/>
                  <a:t> and </a:t>
                </a:r>
                <a14:m>
                  <m:oMath xmlns:m="http://schemas.openxmlformats.org/officeDocument/2006/math">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𝒏</m:t>
                        </m:r>
                      </m:e>
                      <m:sub>
                        <m:r>
                          <a:rPr lang="en-US" sz="1800" i="1">
                            <a:latin typeface="Cambria Math" panose="02040503050406030204" pitchFamily="18" charset="0"/>
                            <a:ea typeface="Cambria Math" panose="02040503050406030204" pitchFamily="18" charset="0"/>
                          </a:rPr>
                          <m:t>𝒆</m:t>
                        </m:r>
                      </m:sub>
                    </m:sSub>
                  </m:oMath>
                </a14:m>
                <a:r>
                  <a:rPr lang="en-US" sz="1800" dirty="0"/>
                  <a:t> in the presence of higher </a:t>
                </a:r>
                <a:r>
                  <a:rPr lang="en-US" sz="1800" dirty="0" err="1"/>
                  <a:t>ExB</a:t>
                </a:r>
                <a:r>
                  <a:rPr lang="en-US" sz="1800" dirty="0"/>
                  <a:t> shear</a:t>
                </a:r>
              </a:p>
              <a:p>
                <a:pPr marL="285750" indent="-285750">
                  <a:spcBef>
                    <a:spcPts val="600"/>
                  </a:spcBef>
                  <a:buFont typeface="Arial" panose="020B0604020202020204" pitchFamily="34" charset="0"/>
                  <a:buChar char="•"/>
                </a:pPr>
                <a:r>
                  <a:rPr lang="en-US" sz="1800" dirty="0"/>
                  <a:t>This TEM-scale </a:t>
                </a:r>
                <a:r>
                  <a:rPr lang="en-US" sz="1800" dirty="0" err="1"/>
                  <a:t>ñ</a:t>
                </a:r>
                <a:r>
                  <a:rPr lang="en-US" sz="1800" dirty="0"/>
                  <a:t> has potential to drive electron heat transport and may contribute to the inferred anomalous </a:t>
                </a:r>
                <a:r>
                  <a:rPr lang="en-US" sz="1800" dirty="0" err="1"/>
                  <a:t>Q</a:t>
                </a:r>
                <a:r>
                  <a:rPr lang="en-US" sz="1800" baseline="-25000" dirty="0" err="1"/>
                  <a:t>e</a:t>
                </a:r>
                <a:r>
                  <a:rPr lang="en-US" sz="1800" dirty="0"/>
                  <a:t> in the saturated phase</a:t>
                </a:r>
              </a:p>
            </p:txBody>
          </p:sp>
        </mc:Choice>
        <mc:Fallback>
          <p:sp>
            <p:nvSpPr>
              <p:cNvPr id="5" name="TextBox 4">
                <a:extLst>
                  <a:ext uri="{FF2B5EF4-FFF2-40B4-BE49-F238E27FC236}">
                    <a16:creationId xmlns:a16="http://schemas.microsoft.com/office/drawing/2014/main" id="{08DAA6D0-D2B0-C94A-9F6A-7BBDF4A8ECBF}"/>
                  </a:ext>
                </a:extLst>
              </p:cNvPr>
              <p:cNvSpPr txBox="1">
                <a:spLocks noRot="1" noChangeAspect="1" noMove="1" noResize="1" noEditPoints="1" noAdjustHandles="1" noChangeArrowheads="1" noChangeShapeType="1" noTextEdit="1"/>
              </p:cNvSpPr>
              <p:nvPr/>
            </p:nvSpPr>
            <p:spPr>
              <a:xfrm>
                <a:off x="51101" y="1905000"/>
                <a:ext cx="4716162" cy="3293209"/>
              </a:xfrm>
              <a:prstGeom prst="rect">
                <a:avLst/>
              </a:prstGeom>
              <a:blipFill>
                <a:blip r:embed="rId3"/>
                <a:stretch>
                  <a:fillRect l="-804" t="-1154" r="-1609" b="-1923"/>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FB2750CC-F552-2A4D-8881-72FF7AA512AB}"/>
              </a:ext>
            </a:extLst>
          </p:cNvPr>
          <p:cNvPicPr>
            <a:picLocks noChangeAspect="1"/>
          </p:cNvPicPr>
          <p:nvPr/>
        </p:nvPicPr>
        <p:blipFill>
          <a:blip r:embed="rId4"/>
          <a:stretch>
            <a:fillRect/>
          </a:stretch>
        </p:blipFill>
        <p:spPr>
          <a:xfrm>
            <a:off x="4767263" y="1066800"/>
            <a:ext cx="4300537" cy="5442866"/>
          </a:xfrm>
          <a:prstGeom prst="rect">
            <a:avLst/>
          </a:prstGeom>
        </p:spPr>
      </p:pic>
    </p:spTree>
    <p:extLst>
      <p:ext uri="{BB962C8B-B14F-4D97-AF65-F5344CB8AC3E}">
        <p14:creationId xmlns:p14="http://schemas.microsoft.com/office/powerpoint/2010/main" val="2164882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226F2D44-9C6C-2847-A278-4172769B7899}"/>
                  </a:ext>
                </a:extLst>
              </p:cNvPr>
              <p:cNvSpPr/>
              <p:nvPr/>
            </p:nvSpPr>
            <p:spPr>
              <a:xfrm>
                <a:off x="685800" y="3124200"/>
                <a:ext cx="7924800" cy="1266501"/>
              </a:xfrm>
              <a:prstGeom prst="rect">
                <a:avLst/>
              </a:prstGeom>
            </p:spPr>
            <p:txBody>
              <a:bodyPr wrap="square">
                <a:spAutoFit/>
              </a:bodyPr>
              <a:lstStyle/>
              <a:p>
                <a:r>
                  <a:rPr lang="en-US" dirty="0"/>
                  <a:t>Identification of the observed modes are attempted by varying </a:t>
                </a:r>
                <a14:m>
                  <m:oMath xmlns:m="http://schemas.openxmlformats.org/officeDocument/2006/math">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𝑻</m:t>
                        </m:r>
                      </m:e>
                      <m:sub>
                        <m:r>
                          <a:rPr lang="en-US" i="1">
                            <a:latin typeface="Cambria Math" panose="02040503050406030204" pitchFamily="18" charset="0"/>
                            <a:ea typeface="Cambria Math" panose="02040503050406030204" pitchFamily="18" charset="0"/>
                          </a:rPr>
                          <m:t>𝒆</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𝒑𝒆𝒅</m:t>
                        </m:r>
                      </m:sub>
                    </m:sSub>
                  </m:oMath>
                </a14:m>
                <a:r>
                  <a:rPr lang="en-US" dirty="0"/>
                  <a:t> and background </a:t>
                </a:r>
                <a:r>
                  <a:rPr lang="en-US" dirty="0" err="1"/>
                  <a:t>T</a:t>
                </a:r>
                <a:r>
                  <a:rPr lang="en-US" baseline="-25000" dirty="0" err="1"/>
                  <a:t>i</a:t>
                </a:r>
                <a:r>
                  <a:rPr lang="en-US" dirty="0"/>
                  <a:t>/</a:t>
                </a:r>
                <a:r>
                  <a:rPr lang="en-US" dirty="0" err="1"/>
                  <a:t>T</a:t>
                </a:r>
                <a:r>
                  <a:rPr lang="en-US" baseline="-25000" dirty="0" err="1"/>
                  <a:t>e</a:t>
                </a:r>
                <a:r>
                  <a:rPr lang="en-US" dirty="0"/>
                  <a:t> and </a:t>
                </a:r>
                <a14:m>
                  <m:oMath xmlns:m="http://schemas.openxmlformats.org/officeDocument/2006/math">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𝒏</m:t>
                        </m:r>
                      </m:e>
                      <m:sub>
                        <m:r>
                          <a:rPr lang="en-US" i="1">
                            <a:latin typeface="Cambria Math" panose="02040503050406030204" pitchFamily="18" charset="0"/>
                            <a:ea typeface="Cambria Math" panose="02040503050406030204" pitchFamily="18" charset="0"/>
                          </a:rPr>
                          <m:t>𝒆</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𝒑𝒆𝒅</m:t>
                        </m:r>
                      </m:sub>
                    </m:sSub>
                  </m:oMath>
                </a14:m>
                <a:r>
                  <a:rPr lang="en-US" dirty="0"/>
                  <a:t>. This is done by ECH at </a:t>
                </a:r>
                <a:r>
                  <a:rPr lang="el-GR" dirty="0"/>
                  <a:t>ρ</a:t>
                </a:r>
                <a:r>
                  <a:rPr lang="en-US" dirty="0"/>
                  <a:t>~0.5.</a:t>
                </a:r>
              </a:p>
            </p:txBody>
          </p:sp>
        </mc:Choice>
        <mc:Fallback>
          <p:sp>
            <p:nvSpPr>
              <p:cNvPr id="3" name="Rectangle 2">
                <a:extLst>
                  <a:ext uri="{FF2B5EF4-FFF2-40B4-BE49-F238E27FC236}">
                    <a16:creationId xmlns:a16="http://schemas.microsoft.com/office/drawing/2014/main" id="{226F2D44-9C6C-2847-A278-4172769B7899}"/>
                  </a:ext>
                </a:extLst>
              </p:cNvPr>
              <p:cNvSpPr>
                <a:spLocks noRot="1" noChangeAspect="1" noMove="1" noResize="1" noEditPoints="1" noAdjustHandles="1" noChangeArrowheads="1" noChangeShapeType="1" noTextEdit="1"/>
              </p:cNvSpPr>
              <p:nvPr/>
            </p:nvSpPr>
            <p:spPr>
              <a:xfrm>
                <a:off x="685800" y="3124200"/>
                <a:ext cx="7924800" cy="1266501"/>
              </a:xfrm>
              <a:prstGeom prst="rect">
                <a:avLst/>
              </a:prstGeom>
              <a:blipFill>
                <a:blip r:embed="rId2"/>
                <a:stretch>
                  <a:fillRect l="-1280" t="-5000" r="-960" b="-7000"/>
                </a:stretch>
              </a:blipFill>
            </p:spPr>
            <p:txBody>
              <a:bodyPr/>
              <a:lstStyle/>
              <a:p>
                <a:r>
                  <a:rPr lang="en-US">
                    <a:noFill/>
                  </a:rPr>
                  <a:t> </a:t>
                </a:r>
              </a:p>
            </p:txBody>
          </p:sp>
        </mc:Fallback>
      </mc:AlternateContent>
    </p:spTree>
    <p:extLst>
      <p:ext uri="{BB962C8B-B14F-4D97-AF65-F5344CB8AC3E}">
        <p14:creationId xmlns:p14="http://schemas.microsoft.com/office/powerpoint/2010/main" val="337889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p:txBody>
              <a:bodyPr/>
              <a:lstStyle/>
              <a:p>
                <a:br>
                  <a:rPr lang="en-US" sz="2400" dirty="0">
                    <a:ea typeface="Cambria Math" panose="02040503050406030204" pitchFamily="18" charset="0"/>
                  </a:rPr>
                </a:br>
                <a:r>
                  <a:rPr lang="en-US" sz="2400" dirty="0">
                    <a:ea typeface="Cambria Math" panose="02040503050406030204" pitchFamily="18" charset="0"/>
                  </a:rPr>
                  <a:t>With ECH, </a:t>
                </a: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𝑻</m:t>
                        </m:r>
                      </m:e>
                      <m:sub>
                        <m:r>
                          <a:rPr lang="en-US" sz="2400" i="1">
                            <a:latin typeface="Cambria Math" panose="02040503050406030204" pitchFamily="18" charset="0"/>
                            <a:ea typeface="Cambria Math" panose="02040503050406030204" pitchFamily="18" charset="0"/>
                          </a:rPr>
                          <m:t>𝒆</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𝒑𝒆𝒅</m:t>
                        </m:r>
                      </m:sub>
                    </m:sSub>
                  </m:oMath>
                </a14:m>
                <a:r>
                  <a:rPr lang="en-US" sz="2400" dirty="0"/>
                  <a:t> increases and </a:t>
                </a: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𝒏</m:t>
                        </m:r>
                      </m:e>
                      <m:sub>
                        <m:r>
                          <a:rPr lang="en-US" sz="2400" i="1">
                            <a:latin typeface="Cambria Math" panose="02040503050406030204" pitchFamily="18" charset="0"/>
                            <a:ea typeface="Cambria Math" panose="02040503050406030204" pitchFamily="18" charset="0"/>
                          </a:rPr>
                          <m:t>𝒆</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𝒑𝒆𝒅</m:t>
                        </m:r>
                      </m:sub>
                    </m:sSub>
                  </m:oMath>
                </a14:m>
                <a:r>
                  <a:rPr lang="en-US" sz="2400" dirty="0"/>
                  <a:t> decreases whereas </a:t>
                </a: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𝑷</m:t>
                        </m:r>
                      </m:e>
                      <m:sub>
                        <m:r>
                          <a:rPr lang="en-US" sz="2400" i="1">
                            <a:latin typeface="Cambria Math" panose="02040503050406030204" pitchFamily="18" charset="0"/>
                            <a:ea typeface="Cambria Math" panose="02040503050406030204" pitchFamily="18" charset="0"/>
                          </a:rPr>
                          <m:t>𝒆</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𝒑𝒆𝒅</m:t>
                        </m:r>
                      </m:sub>
                    </m:sSub>
                  </m:oMath>
                </a14:m>
                <a:r>
                  <a:rPr lang="en-US" sz="2400" dirty="0"/>
                  <a:t> does not change much</a:t>
                </a:r>
                <a:br>
                  <a:rPr lang="en-US" sz="2800" dirty="0"/>
                </a:br>
                <a:endParaRPr lang="en-US" sz="2800" dirty="0"/>
              </a:p>
            </p:txBody>
          </p:sp>
        </mc:Choice>
        <mc:Fallback>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1119" t="-21311" b="-16393"/>
                </a:stretch>
              </a:blipFill>
            </p:spPr>
            <p:txBody>
              <a:bodyPr/>
              <a:lstStyle/>
              <a:p>
                <a:r>
                  <a:rPr lang="en-US">
                    <a:noFill/>
                  </a:rPr>
                  <a:t> </a:t>
                </a:r>
              </a:p>
            </p:txBody>
          </p:sp>
        </mc:Fallback>
      </mc:AlternateContent>
      <p:sp>
        <p:nvSpPr>
          <p:cNvPr id="4" name="TextBox 3"/>
          <p:cNvSpPr txBox="1"/>
          <p:nvPr/>
        </p:nvSpPr>
        <p:spPr>
          <a:xfrm>
            <a:off x="48101" y="1305341"/>
            <a:ext cx="3767138" cy="2708434"/>
          </a:xfrm>
          <a:prstGeom prst="rect">
            <a:avLst/>
          </a:prstGeom>
          <a:noFill/>
        </p:spPr>
        <p:txBody>
          <a:bodyPr wrap="square" rtlCol="0">
            <a:spAutoFit/>
          </a:bodyPr>
          <a:lstStyle/>
          <a:p>
            <a:pPr marL="285750" indent="-285750">
              <a:spcBef>
                <a:spcPts val="600"/>
              </a:spcBef>
              <a:buFont typeface="Arial" charset="0"/>
              <a:buChar char="•"/>
            </a:pPr>
            <a:r>
              <a:rPr lang="en-US" sz="2000" dirty="0"/>
              <a:t>ECH at ⍴~0.5 added to beam heated discharge</a:t>
            </a:r>
          </a:p>
          <a:p>
            <a:pPr marL="285750" indent="-285750">
              <a:spcBef>
                <a:spcPts val="600"/>
              </a:spcBef>
              <a:buFont typeface="Arial" charset="0"/>
              <a:buChar char="•"/>
            </a:pPr>
            <a:r>
              <a:rPr lang="en-US" sz="2000" dirty="0"/>
              <a:t>Smaller and higher frequency ELMs replace larger low frequency ELMs</a:t>
            </a:r>
          </a:p>
          <a:p>
            <a:pPr marL="285750" indent="-285750">
              <a:spcBef>
                <a:spcPts val="600"/>
              </a:spcBef>
              <a:buFont typeface="Arial" charset="0"/>
              <a:buChar char="•"/>
            </a:pPr>
            <a:r>
              <a:rPr lang="en-US" sz="2000" dirty="0"/>
              <a:t>How different gradients change with electron heating?</a:t>
            </a:r>
          </a:p>
        </p:txBody>
      </p:sp>
      <p:pic>
        <p:nvPicPr>
          <p:cNvPr id="7" name="Picture 6">
            <a:extLst>
              <a:ext uri="{FF2B5EF4-FFF2-40B4-BE49-F238E27FC236}">
                <a16:creationId xmlns:a16="http://schemas.microsoft.com/office/drawing/2014/main" id="{22ED7631-DEB1-0E48-B078-91D00AAA44A6}"/>
              </a:ext>
            </a:extLst>
          </p:cNvPr>
          <p:cNvPicPr>
            <a:picLocks noChangeAspect="1"/>
          </p:cNvPicPr>
          <p:nvPr/>
        </p:nvPicPr>
        <p:blipFill>
          <a:blip r:embed="rId3"/>
          <a:stretch>
            <a:fillRect/>
          </a:stretch>
        </p:blipFill>
        <p:spPr>
          <a:xfrm>
            <a:off x="3944652" y="990599"/>
            <a:ext cx="5123148" cy="5427671"/>
          </a:xfrm>
          <a:prstGeom prst="rect">
            <a:avLst/>
          </a:prstGeom>
        </p:spPr>
      </p:pic>
      <p:cxnSp>
        <p:nvCxnSpPr>
          <p:cNvPr id="6" name="Straight Connector 5">
            <a:extLst>
              <a:ext uri="{FF2B5EF4-FFF2-40B4-BE49-F238E27FC236}">
                <a16:creationId xmlns:a16="http://schemas.microsoft.com/office/drawing/2014/main" id="{D1017721-9A3F-7A40-82B5-53E40B01D960}"/>
              </a:ext>
            </a:extLst>
          </p:cNvPr>
          <p:cNvCxnSpPr>
            <a:cxnSpLocks/>
          </p:cNvCxnSpPr>
          <p:nvPr/>
        </p:nvCxnSpPr>
        <p:spPr bwMode="auto">
          <a:xfrm>
            <a:off x="5148550" y="1211855"/>
            <a:ext cx="0" cy="4731745"/>
          </a:xfrm>
          <a:prstGeom prst="line">
            <a:avLst/>
          </a:prstGeom>
          <a:noFill/>
          <a:ln w="127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340216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p:txBody>
              <a:bodyPr/>
              <a:lstStyle/>
              <a:p>
                <a:r>
                  <a:rPr lang="en-US" sz="2400" dirty="0"/>
                  <a:t>With ECH, </a:t>
                </a:r>
                <a14:m>
                  <m:oMath xmlns:m="http://schemas.openxmlformats.org/officeDocument/2006/math">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𝒏</m:t>
                        </m:r>
                      </m:e>
                      <m:sub>
                        <m:r>
                          <a:rPr lang="en-US" sz="2400" i="1">
                            <a:latin typeface="Cambria Math" panose="02040503050406030204" pitchFamily="18" charset="0"/>
                            <a:ea typeface="Cambria Math" panose="02040503050406030204" pitchFamily="18" charset="0"/>
                          </a:rPr>
                          <m:t>𝒆</m:t>
                        </m:r>
                        <m:r>
                          <a:rPr lang="en-US" sz="2400" b="1" i="1" smtClean="0">
                            <a:latin typeface="Cambria Math" panose="02040503050406030204" pitchFamily="18" charset="0"/>
                            <a:ea typeface="Cambria Math" panose="02040503050406030204" pitchFamily="18" charset="0"/>
                          </a:rPr>
                          <m:t>, </m:t>
                        </m:r>
                        <m:r>
                          <a:rPr lang="en-US" sz="2400" b="1" i="1" smtClean="0">
                            <a:latin typeface="Cambria Math" panose="02040503050406030204" pitchFamily="18" charset="0"/>
                            <a:ea typeface="Cambria Math" panose="02040503050406030204" pitchFamily="18" charset="0"/>
                          </a:rPr>
                          <m:t>𝒑𝒆𝒅</m:t>
                        </m:r>
                      </m:sub>
                    </m:sSub>
                    <m:r>
                      <a:rPr lang="en-US" sz="2400" i="1">
                        <a:latin typeface="Cambria Math" panose="02040503050406030204" pitchFamily="18" charset="0"/>
                        <a:ea typeface="Cambria Math" panose="02040503050406030204" pitchFamily="18" charset="0"/>
                      </a:rPr>
                      <m:t> </m:t>
                    </m:r>
                  </m:oMath>
                </a14:m>
                <a:r>
                  <a:rPr lang="en-US" sz="2400" dirty="0"/>
                  <a:t> decreases and </a:t>
                </a:r>
                <a14:m>
                  <m:oMath xmlns:m="http://schemas.openxmlformats.org/officeDocument/2006/math">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𝑻</m:t>
                        </m:r>
                      </m:e>
                      <m:sub>
                        <m:r>
                          <a:rPr lang="en-US" sz="2400" i="1">
                            <a:latin typeface="Cambria Math" panose="02040503050406030204" pitchFamily="18" charset="0"/>
                            <a:ea typeface="Cambria Math" panose="02040503050406030204" pitchFamily="18" charset="0"/>
                          </a:rPr>
                          <m:t>𝒆</m:t>
                        </m:r>
                        <m:r>
                          <a:rPr lang="en-US" sz="2400" b="1" i="1" smtClean="0">
                            <a:latin typeface="Cambria Math" panose="02040503050406030204" pitchFamily="18" charset="0"/>
                            <a:ea typeface="Cambria Math" panose="02040503050406030204" pitchFamily="18" charset="0"/>
                          </a:rPr>
                          <m:t>, </m:t>
                        </m:r>
                        <m:r>
                          <a:rPr lang="en-US" sz="2400" b="1" i="1" smtClean="0">
                            <a:latin typeface="Cambria Math" panose="02040503050406030204" pitchFamily="18" charset="0"/>
                            <a:ea typeface="Cambria Math" panose="02040503050406030204" pitchFamily="18" charset="0"/>
                          </a:rPr>
                          <m:t>𝒑𝒆𝒅</m:t>
                        </m:r>
                      </m:sub>
                    </m:sSub>
                  </m:oMath>
                </a14:m>
                <a:r>
                  <a:rPr lang="en-US" sz="2400" dirty="0"/>
                  <a:t> increases but </a:t>
                </a:r>
                <a14:m>
                  <m:oMath xmlns:m="http://schemas.openxmlformats.org/officeDocument/2006/math">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b="1" i="1" smtClean="0">
                            <a:latin typeface="Cambria Math" panose="02040503050406030204" pitchFamily="18" charset="0"/>
                            <a:ea typeface="Cambria Math" panose="02040503050406030204" pitchFamily="18" charset="0"/>
                          </a:rPr>
                          <m:t>𝑷</m:t>
                        </m:r>
                      </m:e>
                      <m:sub>
                        <m:r>
                          <a:rPr lang="en-US" sz="2400" i="1">
                            <a:latin typeface="Cambria Math" panose="02040503050406030204" pitchFamily="18" charset="0"/>
                            <a:ea typeface="Cambria Math" panose="02040503050406030204" pitchFamily="18" charset="0"/>
                          </a:rPr>
                          <m:t>𝒆</m:t>
                        </m:r>
                        <m:r>
                          <a:rPr lang="en-US" sz="2400" b="1" i="1" smtClean="0">
                            <a:latin typeface="Cambria Math" panose="02040503050406030204" pitchFamily="18" charset="0"/>
                            <a:ea typeface="Cambria Math" panose="02040503050406030204" pitchFamily="18" charset="0"/>
                          </a:rPr>
                          <m:t>, </m:t>
                        </m:r>
                        <m:r>
                          <a:rPr lang="en-US" sz="2400" b="1" i="1" smtClean="0">
                            <a:latin typeface="Cambria Math" panose="02040503050406030204" pitchFamily="18" charset="0"/>
                            <a:ea typeface="Cambria Math" panose="02040503050406030204" pitchFamily="18" charset="0"/>
                          </a:rPr>
                          <m:t>𝒑𝒆𝒅</m:t>
                        </m:r>
                      </m:sub>
                    </m:sSub>
                  </m:oMath>
                </a14:m>
                <a:r>
                  <a:rPr lang="en-US" sz="2400" dirty="0"/>
                  <a:t> attains the same level as pure NBI case</a:t>
                </a:r>
              </a:p>
            </p:txBody>
          </p:sp>
        </mc:Choice>
        <mc:Fallback>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1119" t="-16393" b="-196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p:cNvSpPr txBox="1"/>
              <p:nvPr/>
            </p:nvSpPr>
            <p:spPr>
              <a:xfrm>
                <a:off x="152400" y="1094125"/>
                <a:ext cx="3995737" cy="4478149"/>
              </a:xfrm>
              <a:prstGeom prst="rect">
                <a:avLst/>
              </a:prstGeom>
              <a:noFill/>
            </p:spPr>
            <p:txBody>
              <a:bodyPr wrap="square" rtlCol="0">
                <a:spAutoFit/>
              </a:bodyPr>
              <a:lstStyle/>
              <a:p>
                <a:pPr>
                  <a:spcBef>
                    <a:spcPts val="600"/>
                  </a:spcBef>
                </a:pPr>
                <a:r>
                  <a:rPr lang="en-US" sz="2000" dirty="0"/>
                  <a:t>With additional ECH: </a:t>
                </a:r>
              </a:p>
              <a:p>
                <a:pPr marL="285750" indent="-285750">
                  <a:spcBef>
                    <a:spcPts val="600"/>
                  </a:spcBef>
                  <a:buFont typeface="Arial" charset="0"/>
                  <a:buChar char="•"/>
                </a:pPr>
                <a:r>
                  <a:rPr lang="en-US" sz="2000" dirty="0"/>
                  <a:t>Lower pedestal </a:t>
                </a:r>
                <a14:m>
                  <m:oMath xmlns:m="http://schemas.openxmlformats.org/officeDocument/2006/math">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𝒏</m:t>
                        </m:r>
                      </m:e>
                      <m:sub>
                        <m:r>
                          <a:rPr lang="en-US" sz="2000" i="1">
                            <a:latin typeface="Cambria Math" panose="02040503050406030204" pitchFamily="18" charset="0"/>
                            <a:ea typeface="Cambria Math" panose="02040503050406030204" pitchFamily="18" charset="0"/>
                          </a:rPr>
                          <m:t>𝒆</m:t>
                        </m:r>
                      </m:sub>
                    </m:sSub>
                    <m:r>
                      <a:rPr lang="en-US" sz="2000" i="1">
                        <a:latin typeface="Cambria Math" panose="02040503050406030204" pitchFamily="18" charset="0"/>
                        <a:ea typeface="Cambria Math" panose="02040503050406030204" pitchFamily="18" charset="0"/>
                      </a:rPr>
                      <m:t> </m:t>
                    </m:r>
                  </m:oMath>
                </a14:m>
                <a:r>
                  <a:rPr lang="en-US" sz="2000" dirty="0"/>
                  <a:t>and higher </a:t>
                </a:r>
                <a14:m>
                  <m:oMath xmlns:m="http://schemas.openxmlformats.org/officeDocument/2006/math">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𝑻</m:t>
                        </m:r>
                      </m:e>
                      <m:sub>
                        <m:r>
                          <a:rPr lang="en-US" sz="2000" i="1">
                            <a:latin typeface="Cambria Math" panose="02040503050406030204" pitchFamily="18" charset="0"/>
                            <a:ea typeface="Cambria Math" panose="02040503050406030204" pitchFamily="18" charset="0"/>
                          </a:rPr>
                          <m:t>𝒆</m:t>
                        </m:r>
                      </m:sub>
                    </m:sSub>
                  </m:oMath>
                </a14:m>
                <a:r>
                  <a:rPr lang="en-US" sz="2000" dirty="0"/>
                  <a:t> </a:t>
                </a:r>
              </a:p>
              <a:p>
                <a:pPr marL="285750" indent="-285750">
                  <a:spcBef>
                    <a:spcPts val="600"/>
                  </a:spcBef>
                  <a:buFont typeface="Arial" charset="0"/>
                  <a:buChar char="•"/>
                </a:pPr>
                <a:r>
                  <a:rPr lang="en-US" sz="2000" dirty="0"/>
                  <a:t>Pedestal </a:t>
                </a:r>
                <a14:m>
                  <m:oMath xmlns:m="http://schemas.openxmlformats.org/officeDocument/2006/math">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𝑻</m:t>
                        </m:r>
                      </m:e>
                      <m:sub>
                        <m:r>
                          <a:rPr lang="en-US" sz="2000" i="1">
                            <a:latin typeface="Cambria Math" panose="02040503050406030204" pitchFamily="18" charset="0"/>
                            <a:ea typeface="Cambria Math" panose="02040503050406030204" pitchFamily="18" charset="0"/>
                          </a:rPr>
                          <m:t>𝒆</m:t>
                        </m:r>
                      </m:sub>
                    </m:sSub>
                  </m:oMath>
                </a14:m>
                <a:r>
                  <a:rPr lang="en-US" sz="2000" dirty="0"/>
                  <a:t> is always higher than pure NBI case.</a:t>
                </a:r>
              </a:p>
              <a:p>
                <a:pPr marL="285750" indent="-285750">
                  <a:spcBef>
                    <a:spcPts val="600"/>
                  </a:spcBef>
                  <a:buFont typeface="Arial" charset="0"/>
                  <a:buChar char="•"/>
                </a:pPr>
                <a:r>
                  <a:rPr lang="en-US" sz="2000" dirty="0"/>
                  <a:t>Pedestal </a:t>
                </a:r>
                <a14:m>
                  <m:oMath xmlns:m="http://schemas.openxmlformats.org/officeDocument/2006/math">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𝑷</m:t>
                        </m:r>
                      </m:e>
                      <m:sub>
                        <m:r>
                          <a:rPr lang="en-US" sz="2000" i="1">
                            <a:latin typeface="Cambria Math" panose="02040503050406030204" pitchFamily="18" charset="0"/>
                            <a:ea typeface="Cambria Math" panose="02040503050406030204" pitchFamily="18" charset="0"/>
                          </a:rPr>
                          <m:t>𝒆</m:t>
                        </m:r>
                      </m:sub>
                    </m:sSub>
                  </m:oMath>
                </a14:m>
                <a:r>
                  <a:rPr lang="en-US" sz="2000" dirty="0"/>
                  <a:t> increases nearly to same level as no ECH case before ELM crash.</a:t>
                </a:r>
              </a:p>
              <a:p>
                <a:pPr marL="285750" indent="-285750">
                  <a:spcBef>
                    <a:spcPts val="600"/>
                  </a:spcBef>
                  <a:buFont typeface="Arial" charset="0"/>
                  <a:buChar char="•"/>
                </a:pPr>
                <a:r>
                  <a:rPr lang="en-US" sz="2000" dirty="0" err="1"/>
                  <a:t>T</a:t>
                </a:r>
                <a:r>
                  <a:rPr lang="en-US" sz="2000" baseline="-25000" dirty="0" err="1"/>
                  <a:t>i</a:t>
                </a:r>
                <a:r>
                  <a:rPr lang="en-US" sz="2000" dirty="0"/>
                  <a:t>/</a:t>
                </a:r>
                <a:r>
                  <a:rPr lang="en-US" sz="2000" dirty="0" err="1"/>
                  <a:t>T</a:t>
                </a:r>
                <a:r>
                  <a:rPr lang="en-US" sz="2000" baseline="-25000" dirty="0" err="1"/>
                  <a:t>e</a:t>
                </a:r>
                <a:r>
                  <a:rPr lang="en-US" sz="2000" dirty="0"/>
                  <a:t> decreases by a factor of 2 in the pedestal</a:t>
                </a:r>
              </a:p>
              <a:p>
                <a:pPr marL="285750" indent="-285750">
                  <a:spcBef>
                    <a:spcPts val="600"/>
                  </a:spcBef>
                  <a:buFont typeface="Arial" charset="0"/>
                  <a:buChar char="•"/>
                </a:pPr>
                <a:r>
                  <a:rPr lang="en-US" sz="2000" dirty="0"/>
                  <a:t>How these above changes affect ITG-scale and TEM-scale </a:t>
                </a:r>
                <a:r>
                  <a:rPr lang="en-US" sz="2000" dirty="0" err="1"/>
                  <a:t>ñ</a:t>
                </a:r>
                <a:r>
                  <a:rPr lang="en-US" sz="2000" dirty="0"/>
                  <a:t>?</a:t>
                </a:r>
              </a:p>
            </p:txBody>
          </p:sp>
        </mc:Choice>
        <mc:Fallback>
          <p:sp>
            <p:nvSpPr>
              <p:cNvPr id="4" name="TextBox 3"/>
              <p:cNvSpPr txBox="1">
                <a:spLocks noRot="1" noChangeAspect="1" noMove="1" noResize="1" noEditPoints="1" noAdjustHandles="1" noChangeArrowheads="1" noChangeShapeType="1" noTextEdit="1"/>
              </p:cNvSpPr>
              <p:nvPr/>
            </p:nvSpPr>
            <p:spPr>
              <a:xfrm>
                <a:off x="152400" y="1094125"/>
                <a:ext cx="3995737" cy="4478149"/>
              </a:xfrm>
              <a:prstGeom prst="rect">
                <a:avLst/>
              </a:prstGeom>
              <a:blipFill>
                <a:blip r:embed="rId3"/>
                <a:stretch>
                  <a:fillRect l="-1587" t="-565" b="-169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C9D1D146-1F3C-2441-9B25-8D4F06DFAA7A}"/>
              </a:ext>
            </a:extLst>
          </p:cNvPr>
          <p:cNvPicPr>
            <a:picLocks noChangeAspect="1"/>
          </p:cNvPicPr>
          <p:nvPr/>
        </p:nvPicPr>
        <p:blipFill>
          <a:blip r:embed="rId4"/>
          <a:stretch>
            <a:fillRect/>
          </a:stretch>
        </p:blipFill>
        <p:spPr>
          <a:xfrm>
            <a:off x="4267200" y="1066800"/>
            <a:ext cx="4707553" cy="5486400"/>
          </a:xfrm>
          <a:prstGeom prst="rect">
            <a:avLst/>
          </a:prstGeom>
        </p:spPr>
      </p:pic>
    </p:spTree>
    <p:extLst>
      <p:ext uri="{BB962C8B-B14F-4D97-AF65-F5344CB8AC3E}">
        <p14:creationId xmlns:p14="http://schemas.microsoft.com/office/powerpoint/2010/main" val="2850032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title"/>
              </p:nvPr>
            </p:nvSpPr>
            <p:spPr/>
            <p:txBody>
              <a:bodyPr/>
              <a:lstStyle/>
              <a:p>
                <a:r>
                  <a:rPr lang="en-US" sz="2400" dirty="0"/>
                  <a:t>At lower </a:t>
                </a:r>
                <a14:m>
                  <m:oMath xmlns:m="http://schemas.openxmlformats.org/officeDocument/2006/math">
                    <m:f>
                      <m:fPr>
                        <m:type m:val="lin"/>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𝑻</m:t>
                            </m:r>
                          </m:e>
                          <m:sub>
                            <m:r>
                              <a:rPr lang="en-US" sz="2400" b="1" i="1" smtClean="0">
                                <a:latin typeface="Cambria Math" panose="02040503050406030204" pitchFamily="18" charset="0"/>
                              </a:rPr>
                              <m:t>𝒊</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𝑻</m:t>
                            </m:r>
                          </m:e>
                          <m:sub>
                            <m:r>
                              <a:rPr lang="en-US" sz="2400" b="1" i="1" smtClean="0">
                                <a:latin typeface="Cambria Math" panose="02040503050406030204" pitchFamily="18" charset="0"/>
                              </a:rPr>
                              <m:t>𝒆</m:t>
                            </m:r>
                          </m:sub>
                        </m:sSub>
                      </m:den>
                    </m:f>
                  </m:oMath>
                </a14:m>
                <a:r>
                  <a:rPr lang="en-US" sz="2400" dirty="0"/>
                  <a:t> and lower </a:t>
                </a:r>
                <a14:m>
                  <m:oMath xmlns:m="http://schemas.openxmlformats.org/officeDocument/2006/math">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𝒏</m:t>
                        </m:r>
                      </m:e>
                      <m:sub>
                        <m:r>
                          <a:rPr lang="en-US" sz="2400" i="1">
                            <a:latin typeface="Cambria Math" panose="02040503050406030204" pitchFamily="18" charset="0"/>
                            <a:ea typeface="Cambria Math" panose="02040503050406030204" pitchFamily="18" charset="0"/>
                          </a:rPr>
                          <m:t>𝒆</m:t>
                        </m:r>
                      </m:sub>
                    </m:sSub>
                  </m:oMath>
                </a14:m>
                <a:r>
                  <a:rPr lang="en-US" sz="2400" dirty="0"/>
                  <a:t>, TEM-scale </a:t>
                </a:r>
                <a:r>
                  <a:rPr lang="en-US" sz="2400" dirty="0" err="1"/>
                  <a:t>ñ</a:t>
                </a:r>
                <a:r>
                  <a:rPr lang="en-US" sz="2400" dirty="0"/>
                  <a:t> decreases and ITG-scale </a:t>
                </a:r>
                <a:r>
                  <a:rPr lang="en-US" sz="2400" dirty="0" err="1"/>
                  <a:t>ñ</a:t>
                </a:r>
                <a:r>
                  <a:rPr lang="en-US" sz="2400" dirty="0"/>
                  <a:t> increases consistent with theoretical predictions</a:t>
                </a:r>
              </a:p>
            </p:txBody>
          </p:sp>
        </mc:Choice>
        <mc:Fallback>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1119" t="-81967" r="-140" b="-73770"/>
                </a:stretch>
              </a:blipFill>
            </p:spPr>
            <p:txBody>
              <a:bodyPr/>
              <a:lstStyle/>
              <a:p>
                <a:r>
                  <a:rPr lang="en-US">
                    <a:noFill/>
                  </a:rPr>
                  <a:t> </a:t>
                </a:r>
              </a:p>
            </p:txBody>
          </p:sp>
        </mc:Fallback>
      </mc:AlternateContent>
      <p:sp>
        <p:nvSpPr>
          <p:cNvPr id="21" name="TextBox 20"/>
          <p:cNvSpPr txBox="1"/>
          <p:nvPr/>
        </p:nvSpPr>
        <p:spPr>
          <a:xfrm>
            <a:off x="7932638" y="3853190"/>
            <a:ext cx="716863" cy="261610"/>
          </a:xfrm>
          <a:prstGeom prst="rect">
            <a:avLst/>
          </a:prstGeom>
          <a:noFill/>
        </p:spPr>
        <p:txBody>
          <a:bodyPr wrap="none" rtlCol="0">
            <a:spAutoFit/>
          </a:bodyPr>
          <a:lstStyle/>
          <a:p>
            <a:r>
              <a:rPr lang="en-US" sz="1100" dirty="0">
                <a:solidFill>
                  <a:schemeClr val="bg1"/>
                </a:solidFill>
              </a:rPr>
              <a:t>⍴~0.970</a:t>
            </a:r>
          </a:p>
        </p:txBody>
      </p:sp>
      <p:sp>
        <p:nvSpPr>
          <p:cNvPr id="22" name="TextBox 21"/>
          <p:cNvSpPr txBox="1"/>
          <p:nvPr/>
        </p:nvSpPr>
        <p:spPr>
          <a:xfrm>
            <a:off x="5004168" y="3739793"/>
            <a:ext cx="716863" cy="261610"/>
          </a:xfrm>
          <a:prstGeom prst="rect">
            <a:avLst/>
          </a:prstGeom>
          <a:noFill/>
        </p:spPr>
        <p:txBody>
          <a:bodyPr wrap="none" rtlCol="0">
            <a:spAutoFit/>
          </a:bodyPr>
          <a:lstStyle/>
          <a:p>
            <a:r>
              <a:rPr lang="en-US" sz="1100" dirty="0">
                <a:solidFill>
                  <a:schemeClr val="bg1"/>
                </a:solidFill>
              </a:rPr>
              <a:t>⍴~0.969</a:t>
            </a:r>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B6F036D6-A556-7346-BE37-CC3F573AC9AF}"/>
                  </a:ext>
                </a:extLst>
              </p:cNvPr>
              <p:cNvSpPr txBox="1"/>
              <p:nvPr/>
            </p:nvSpPr>
            <p:spPr>
              <a:xfrm>
                <a:off x="266700" y="4848017"/>
                <a:ext cx="8610600" cy="140038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000" dirty="0"/>
                  <a:t>TEM </a:t>
                </a:r>
                <a:r>
                  <a:rPr lang="en-US" sz="2000" dirty="0" err="1"/>
                  <a:t>ñ</a:t>
                </a:r>
                <a:r>
                  <a:rPr lang="en-US" sz="2000" dirty="0"/>
                  <a:t> stabilization with ECH consistent with theoretical predictions</a:t>
                </a:r>
                <a:r>
                  <a:rPr lang="en-US" sz="2000" baseline="30000" dirty="0"/>
                  <a:t>1</a:t>
                </a:r>
                <a:r>
                  <a:rPr lang="en-US" sz="2000" dirty="0"/>
                  <a:t> of increased </a:t>
                </a:r>
                <a14:m>
                  <m:oMath xmlns:m="http://schemas.openxmlformats.org/officeDocument/2006/math">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𝑻</m:t>
                        </m:r>
                      </m:e>
                      <m:sub>
                        <m:r>
                          <a:rPr lang="en-US" sz="2000" i="1">
                            <a:latin typeface="Cambria Math" panose="02040503050406030204" pitchFamily="18" charset="0"/>
                            <a:ea typeface="Cambria Math" panose="02040503050406030204" pitchFamily="18" charset="0"/>
                          </a:rPr>
                          <m:t>𝒆</m:t>
                        </m:r>
                      </m:sub>
                    </m:sSub>
                    <m:r>
                      <a:rPr lang="en-US" sz="2000" i="1">
                        <a:latin typeface="Cambria Math" panose="02040503050406030204" pitchFamily="18" charset="0"/>
                        <a:ea typeface="Cambria Math" panose="02040503050406030204" pitchFamily="18" charset="0"/>
                      </a:rPr>
                      <m:t> </m:t>
                    </m:r>
                  </m:oMath>
                </a14:m>
                <a:r>
                  <a:rPr lang="en-US" sz="2000" dirty="0"/>
                  <a:t>threshold  for lower </a:t>
                </a:r>
                <a14:m>
                  <m:oMath xmlns:m="http://schemas.openxmlformats.org/officeDocument/2006/math">
                    <m:f>
                      <m:fPr>
                        <m:type m:val="lin"/>
                        <m:ctrlPr>
                          <a:rPr lang="en-US" sz="2000" i="1" smtClean="0">
                            <a:latin typeface="Cambria Math" panose="02040503050406030204" pitchFamily="18" charset="0"/>
                          </a:rPr>
                        </m:ctrlPr>
                      </m:fPr>
                      <m:num>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𝑻</m:t>
                            </m:r>
                          </m:e>
                          <m:sub>
                            <m:r>
                              <a:rPr lang="en-US" sz="2000" b="1" i="1" smtClean="0">
                                <a:latin typeface="Cambria Math" panose="02040503050406030204" pitchFamily="18" charset="0"/>
                              </a:rPr>
                              <m:t>𝒊</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𝑻</m:t>
                            </m:r>
                          </m:e>
                          <m:sub>
                            <m:r>
                              <a:rPr lang="en-US" sz="2000" b="1" i="1" smtClean="0">
                                <a:latin typeface="Cambria Math" panose="02040503050406030204" pitchFamily="18" charset="0"/>
                              </a:rPr>
                              <m:t>𝒆</m:t>
                            </m:r>
                          </m:sub>
                        </m:sSub>
                      </m:den>
                    </m:f>
                  </m:oMath>
                </a14:m>
                <a:r>
                  <a:rPr lang="en-US" sz="2000" dirty="0"/>
                  <a:t> and lower </a:t>
                </a:r>
                <a14:m>
                  <m:oMath xmlns:m="http://schemas.openxmlformats.org/officeDocument/2006/math">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𝒏</m:t>
                        </m:r>
                      </m:e>
                      <m:sub>
                        <m:r>
                          <a:rPr lang="en-US" sz="2000" i="1">
                            <a:latin typeface="Cambria Math" panose="02040503050406030204" pitchFamily="18" charset="0"/>
                            <a:ea typeface="Cambria Math" panose="02040503050406030204" pitchFamily="18" charset="0"/>
                          </a:rPr>
                          <m:t>𝒆</m:t>
                        </m:r>
                      </m:sub>
                    </m:sSub>
                    <m:r>
                      <a:rPr lang="en-US" sz="2000" i="1">
                        <a:latin typeface="Cambria Math" panose="02040503050406030204" pitchFamily="18" charset="0"/>
                        <a:ea typeface="Cambria Math" panose="02040503050406030204" pitchFamily="18" charset="0"/>
                      </a:rPr>
                      <m:t> </m:t>
                    </m:r>
                  </m:oMath>
                </a14:m>
                <a:endParaRPr lang="en-US" sz="2000" dirty="0"/>
              </a:p>
              <a:p>
                <a:pPr marL="285750" indent="-285750">
                  <a:spcBef>
                    <a:spcPts val="600"/>
                  </a:spcBef>
                  <a:buFont typeface="Arial" panose="020B0604020202020204" pitchFamily="34" charset="0"/>
                  <a:buChar char="•"/>
                </a:pPr>
                <a:r>
                  <a:rPr lang="en-US" sz="2000" dirty="0"/>
                  <a:t>ITG-scale </a:t>
                </a:r>
                <a:r>
                  <a:rPr lang="en-US" sz="2000" dirty="0" err="1"/>
                  <a:t>ñ</a:t>
                </a:r>
                <a:r>
                  <a:rPr lang="en-US" sz="2000" dirty="0"/>
                  <a:t> increase is also consistent with this theory</a:t>
                </a:r>
                <a:r>
                  <a:rPr lang="en-US" sz="2000" baseline="30000" dirty="0"/>
                  <a:t>1</a:t>
                </a:r>
                <a:r>
                  <a:rPr lang="en-US" sz="2000" dirty="0"/>
                  <a:t> which suggests a lower </a:t>
                </a:r>
                <a14:m>
                  <m:oMath xmlns:m="http://schemas.openxmlformats.org/officeDocument/2006/math">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𝑻</m:t>
                        </m:r>
                      </m:e>
                      <m:sub>
                        <m:r>
                          <a:rPr lang="en-US" sz="2000" b="1" i="1" smtClean="0">
                            <a:latin typeface="Cambria Math" panose="02040503050406030204" pitchFamily="18" charset="0"/>
                            <a:ea typeface="Cambria Math" panose="02040503050406030204" pitchFamily="18" charset="0"/>
                          </a:rPr>
                          <m:t>𝒊</m:t>
                        </m:r>
                      </m:sub>
                    </m:sSub>
                    <m:r>
                      <a:rPr lang="en-US" sz="2000" i="1">
                        <a:latin typeface="Cambria Math" panose="02040503050406030204" pitchFamily="18" charset="0"/>
                        <a:ea typeface="Cambria Math" panose="02040503050406030204" pitchFamily="18" charset="0"/>
                      </a:rPr>
                      <m:t> </m:t>
                    </m:r>
                  </m:oMath>
                </a14:m>
                <a:r>
                  <a:rPr lang="en-US" sz="2000" dirty="0"/>
                  <a:t>threshold</a:t>
                </a:r>
              </a:p>
            </p:txBody>
          </p:sp>
        </mc:Choice>
        <mc:Fallback>
          <p:sp>
            <p:nvSpPr>
              <p:cNvPr id="19" name="TextBox 18">
                <a:extLst>
                  <a:ext uri="{FF2B5EF4-FFF2-40B4-BE49-F238E27FC236}">
                    <a16:creationId xmlns:a16="http://schemas.microsoft.com/office/drawing/2014/main" id="{B6F036D6-A556-7346-BE37-CC3F573AC9AF}"/>
                  </a:ext>
                </a:extLst>
              </p:cNvPr>
              <p:cNvSpPr txBox="1">
                <a:spLocks noRot="1" noChangeAspect="1" noMove="1" noResize="1" noEditPoints="1" noAdjustHandles="1" noChangeArrowheads="1" noChangeShapeType="1" noTextEdit="1"/>
              </p:cNvSpPr>
              <p:nvPr/>
            </p:nvSpPr>
            <p:spPr>
              <a:xfrm>
                <a:off x="266700" y="4848017"/>
                <a:ext cx="8610600" cy="1400383"/>
              </a:xfrm>
              <a:prstGeom prst="rect">
                <a:avLst/>
              </a:prstGeom>
              <a:blipFill>
                <a:blip r:embed="rId3"/>
                <a:stretch>
                  <a:fillRect l="-737" t="-10714" b="-6250"/>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0835E5CD-4D88-924F-91E0-C4A3F6BCE2CF}"/>
              </a:ext>
            </a:extLst>
          </p:cNvPr>
          <p:cNvPicPr>
            <a:picLocks noChangeAspect="1"/>
          </p:cNvPicPr>
          <p:nvPr/>
        </p:nvPicPr>
        <p:blipFill>
          <a:blip r:embed="rId4"/>
          <a:stretch>
            <a:fillRect/>
          </a:stretch>
        </p:blipFill>
        <p:spPr>
          <a:xfrm>
            <a:off x="4114800" y="977219"/>
            <a:ext cx="4963728" cy="3870797"/>
          </a:xfrm>
          <a:prstGeom prst="rect">
            <a:avLst/>
          </a:prstGeom>
        </p:spPr>
      </p:pic>
      <p:sp>
        <p:nvSpPr>
          <p:cNvPr id="15" name="TextBox 14">
            <a:extLst>
              <a:ext uri="{FF2B5EF4-FFF2-40B4-BE49-F238E27FC236}">
                <a16:creationId xmlns:a16="http://schemas.microsoft.com/office/drawing/2014/main" id="{0C96C782-8CF8-AB4C-B814-61FC0AFE1112}"/>
              </a:ext>
            </a:extLst>
          </p:cNvPr>
          <p:cNvSpPr txBox="1"/>
          <p:nvPr/>
        </p:nvSpPr>
        <p:spPr>
          <a:xfrm>
            <a:off x="76200" y="2187714"/>
            <a:ext cx="4113627" cy="1015663"/>
          </a:xfrm>
          <a:prstGeom prst="rect">
            <a:avLst/>
          </a:prstGeom>
          <a:noFill/>
        </p:spPr>
        <p:txBody>
          <a:bodyPr wrap="none" rtlCol="0">
            <a:spAutoFit/>
          </a:bodyPr>
          <a:lstStyle/>
          <a:p>
            <a:r>
              <a:rPr lang="en-US" sz="2000" dirty="0"/>
              <a:t>Time averaged</a:t>
            </a:r>
          </a:p>
          <a:p>
            <a:pPr marL="342900" indent="-342900">
              <a:buFont typeface="Arial" panose="020B0604020202020204" pitchFamily="34" charset="0"/>
              <a:buChar char="•"/>
            </a:pPr>
            <a:r>
              <a:rPr lang="en-US" sz="2000" dirty="0"/>
              <a:t>ITG-scale </a:t>
            </a:r>
            <a:r>
              <a:rPr lang="en-US" sz="2000" dirty="0" err="1"/>
              <a:t>ñ</a:t>
            </a:r>
            <a:r>
              <a:rPr lang="en-US" sz="2000" dirty="0"/>
              <a:t> increases ~50%</a:t>
            </a:r>
          </a:p>
          <a:p>
            <a:pPr marL="342900" indent="-342900">
              <a:buFont typeface="Arial" panose="020B0604020202020204" pitchFamily="34" charset="0"/>
              <a:buChar char="•"/>
            </a:pPr>
            <a:r>
              <a:rPr lang="en-US" sz="2000" dirty="0"/>
              <a:t>TEM-scale </a:t>
            </a:r>
            <a:r>
              <a:rPr lang="en-US" sz="2000" dirty="0" err="1"/>
              <a:t>ñ</a:t>
            </a:r>
            <a:r>
              <a:rPr lang="en-US" sz="2000" dirty="0"/>
              <a:t> decreases ~66%</a:t>
            </a:r>
          </a:p>
        </p:txBody>
      </p:sp>
      <p:sp>
        <p:nvSpPr>
          <p:cNvPr id="23" name="TextBox 22">
            <a:extLst>
              <a:ext uri="{FF2B5EF4-FFF2-40B4-BE49-F238E27FC236}">
                <a16:creationId xmlns:a16="http://schemas.microsoft.com/office/drawing/2014/main" id="{D41D2EE7-B05D-2B47-B7F5-5FBCFB0B1638}"/>
              </a:ext>
            </a:extLst>
          </p:cNvPr>
          <p:cNvSpPr txBox="1"/>
          <p:nvPr/>
        </p:nvSpPr>
        <p:spPr>
          <a:xfrm>
            <a:off x="6248400" y="6319451"/>
            <a:ext cx="2906565" cy="338554"/>
          </a:xfrm>
          <a:prstGeom prst="rect">
            <a:avLst/>
          </a:prstGeom>
          <a:noFill/>
        </p:spPr>
        <p:txBody>
          <a:bodyPr wrap="none" rtlCol="0">
            <a:spAutoFit/>
          </a:bodyPr>
          <a:lstStyle/>
          <a:p>
            <a:r>
              <a:rPr lang="en-US" sz="1600" baseline="30000" dirty="0"/>
              <a:t>1</a:t>
            </a:r>
            <a:r>
              <a:rPr lang="en-US" sz="1600" dirty="0"/>
              <a:t>A. </a:t>
            </a:r>
            <a:r>
              <a:rPr lang="en-US" sz="1600" dirty="0" err="1"/>
              <a:t>Casati</a:t>
            </a:r>
            <a:r>
              <a:rPr lang="en-US" sz="1600" dirty="0"/>
              <a:t>, et al, </a:t>
            </a:r>
            <a:r>
              <a:rPr lang="en-US" sz="1600" dirty="0" err="1"/>
              <a:t>PoP</a:t>
            </a:r>
            <a:r>
              <a:rPr lang="en-US" sz="1600" dirty="0"/>
              <a:t> (2008)</a:t>
            </a:r>
          </a:p>
        </p:txBody>
      </p:sp>
    </p:spTree>
    <p:extLst>
      <p:ext uri="{BB962C8B-B14F-4D97-AF65-F5344CB8AC3E}">
        <p14:creationId xmlns:p14="http://schemas.microsoft.com/office/powerpoint/2010/main" val="4161245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E4EBAE-E73B-4E47-946D-EAC93AE4D74B}"/>
              </a:ext>
            </a:extLst>
          </p:cNvPr>
          <p:cNvSpPr txBox="1">
            <a:spLocks/>
          </p:cNvSpPr>
          <p:nvPr/>
        </p:nvSpPr>
        <p:spPr bwMode="auto">
          <a:xfrm>
            <a:off x="42863" y="76200"/>
            <a:ext cx="9067800" cy="762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000" b="1">
                <a:solidFill>
                  <a:schemeClr val="bg1"/>
                </a:solidFill>
                <a:latin typeface="+mj-lt"/>
                <a:ea typeface="+mj-ea"/>
                <a:cs typeface="ＭＳ Ｐゴシック" charset="0"/>
              </a:defRPr>
            </a:lvl1pPr>
            <a:lvl2pPr algn="l" rtl="0" eaLnBrk="1" fontAlgn="base" hangingPunct="1">
              <a:spcBef>
                <a:spcPct val="0"/>
              </a:spcBef>
              <a:spcAft>
                <a:spcPct val="0"/>
              </a:spcAft>
              <a:defRPr sz="2000" b="1">
                <a:solidFill>
                  <a:schemeClr val="bg1"/>
                </a:solidFill>
                <a:latin typeface="Century Gothic" charset="0"/>
                <a:ea typeface="ＭＳ Ｐゴシック" charset="0"/>
                <a:cs typeface="ＭＳ Ｐゴシック" charset="0"/>
              </a:defRPr>
            </a:lvl2pPr>
            <a:lvl3pPr algn="l" rtl="0" eaLnBrk="1" fontAlgn="base" hangingPunct="1">
              <a:spcBef>
                <a:spcPct val="0"/>
              </a:spcBef>
              <a:spcAft>
                <a:spcPct val="0"/>
              </a:spcAft>
              <a:defRPr sz="2000" b="1">
                <a:solidFill>
                  <a:schemeClr val="bg1"/>
                </a:solidFill>
                <a:latin typeface="Century Gothic" charset="0"/>
                <a:ea typeface="ＭＳ Ｐゴシック" charset="0"/>
                <a:cs typeface="ＭＳ Ｐゴシック" charset="0"/>
              </a:defRPr>
            </a:lvl3pPr>
            <a:lvl4pPr algn="l" rtl="0" eaLnBrk="1" fontAlgn="base" hangingPunct="1">
              <a:spcBef>
                <a:spcPct val="0"/>
              </a:spcBef>
              <a:spcAft>
                <a:spcPct val="0"/>
              </a:spcAft>
              <a:defRPr sz="2000" b="1">
                <a:solidFill>
                  <a:schemeClr val="bg1"/>
                </a:solidFill>
                <a:latin typeface="Century Gothic" charset="0"/>
                <a:ea typeface="ＭＳ Ｐゴシック" charset="0"/>
                <a:cs typeface="ＭＳ Ｐゴシック" charset="0"/>
              </a:defRPr>
            </a:lvl4pPr>
            <a:lvl5pPr algn="l" rtl="0" eaLnBrk="1" fontAlgn="base" hangingPunct="1">
              <a:spcBef>
                <a:spcPct val="0"/>
              </a:spcBef>
              <a:spcAft>
                <a:spcPct val="0"/>
              </a:spcAft>
              <a:defRPr sz="2000" b="1">
                <a:solidFill>
                  <a:schemeClr val="bg1"/>
                </a:solidFill>
                <a:latin typeface="Century Gothic" charset="0"/>
                <a:ea typeface="ＭＳ Ｐゴシック" charset="0"/>
                <a:cs typeface="ＭＳ Ｐゴシック" charset="0"/>
              </a:defRPr>
            </a:lvl5pPr>
            <a:lvl6pPr marL="457200" algn="l" rtl="0" eaLnBrk="1" fontAlgn="base" hangingPunct="1">
              <a:spcBef>
                <a:spcPct val="0"/>
              </a:spcBef>
              <a:spcAft>
                <a:spcPct val="0"/>
              </a:spcAft>
              <a:defRPr sz="2200" b="1">
                <a:solidFill>
                  <a:schemeClr val="bg1"/>
                </a:solidFill>
                <a:latin typeface="Century Gothic" charset="0"/>
                <a:ea typeface="ＭＳ Ｐゴシック" charset="0"/>
              </a:defRPr>
            </a:lvl6pPr>
            <a:lvl7pPr marL="914400" algn="l" rtl="0" eaLnBrk="1" fontAlgn="base" hangingPunct="1">
              <a:spcBef>
                <a:spcPct val="0"/>
              </a:spcBef>
              <a:spcAft>
                <a:spcPct val="0"/>
              </a:spcAft>
              <a:defRPr sz="2200" b="1">
                <a:solidFill>
                  <a:schemeClr val="bg1"/>
                </a:solidFill>
                <a:latin typeface="Century Gothic" charset="0"/>
                <a:ea typeface="ＭＳ Ｐゴシック" charset="0"/>
              </a:defRPr>
            </a:lvl7pPr>
            <a:lvl8pPr marL="1371600" algn="l" rtl="0" eaLnBrk="1" fontAlgn="base" hangingPunct="1">
              <a:spcBef>
                <a:spcPct val="0"/>
              </a:spcBef>
              <a:spcAft>
                <a:spcPct val="0"/>
              </a:spcAft>
              <a:defRPr sz="2200" b="1">
                <a:solidFill>
                  <a:schemeClr val="bg1"/>
                </a:solidFill>
                <a:latin typeface="Century Gothic" charset="0"/>
                <a:ea typeface="ＭＳ Ｐゴシック" charset="0"/>
              </a:defRPr>
            </a:lvl8pPr>
            <a:lvl9pPr marL="1828800" algn="l" rtl="0" eaLnBrk="1" fontAlgn="base" hangingPunct="1">
              <a:spcBef>
                <a:spcPct val="0"/>
              </a:spcBef>
              <a:spcAft>
                <a:spcPct val="0"/>
              </a:spcAft>
              <a:defRPr sz="2200" b="1">
                <a:solidFill>
                  <a:schemeClr val="bg1"/>
                </a:solidFill>
                <a:latin typeface="Century Gothic" charset="0"/>
                <a:ea typeface="ＭＳ Ｐゴシック" charset="0"/>
              </a:defRPr>
            </a:lvl9pPr>
          </a:lstStyle>
          <a:p>
            <a:r>
              <a:rPr lang="en-US" sz="2400" kern="0" dirty="0"/>
              <a:t>Initial TGLF simulations in saturated phase suggest TEM-scale fluctuations are unstable in the steep gradient region</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CEF97D3F-E4A7-804C-98B4-A581C31CA819}"/>
                  </a:ext>
                </a:extLst>
              </p:cNvPr>
              <p:cNvSpPr txBox="1"/>
              <p:nvPr/>
            </p:nvSpPr>
            <p:spPr>
              <a:xfrm>
                <a:off x="5029199" y="2458283"/>
                <a:ext cx="4071938" cy="3970318"/>
              </a:xfrm>
              <a:prstGeom prst="rect">
                <a:avLst/>
              </a:prstGeom>
              <a:noFill/>
            </p:spPr>
            <p:txBody>
              <a:bodyPr wrap="square" rtlCol="0">
                <a:spAutoFit/>
              </a:bodyPr>
              <a:lstStyle/>
              <a:p>
                <a:r>
                  <a:rPr lang="en-US" sz="1800" dirty="0"/>
                  <a:t>Linear TGLF simulations shows in the steep gradient region, the most unstable modes</a:t>
                </a:r>
              </a:p>
              <a:p>
                <a:pPr marL="285750" indent="-285750">
                  <a:buFont typeface="Arial" panose="020B0604020202020204" pitchFamily="34" charset="0"/>
                  <a:buChar char="•"/>
                </a:pPr>
                <a:r>
                  <a:rPr lang="en-US" sz="1800" dirty="0"/>
                  <a:t>have similar </a:t>
                </a:r>
                <a14:m>
                  <m:oMath xmlns:m="http://schemas.openxmlformats.org/officeDocument/2006/math">
                    <m:sSub>
                      <m:sSubPr>
                        <m:ctrlPr>
                          <a:rPr lang="en-US" sz="1800" i="1">
                            <a:latin typeface="Cambria Math" panose="02040503050406030204" pitchFamily="18" charset="0"/>
                          </a:rPr>
                        </m:ctrlPr>
                      </m:sSubPr>
                      <m:e>
                        <m:r>
                          <a:rPr lang="en-US" sz="1800" i="1">
                            <a:latin typeface="Cambria Math" charset="0"/>
                          </a:rPr>
                          <m:t>𝒌</m:t>
                        </m:r>
                      </m:e>
                      <m:sub>
                        <m:r>
                          <a:rPr lang="en-US" sz="1800" i="1">
                            <a:latin typeface="Cambria Math" charset="0"/>
                            <a:ea typeface="Cambria Math" charset="0"/>
                            <a:cs typeface="Cambria Math" charset="0"/>
                          </a:rPr>
                          <m:t>𝜽</m:t>
                        </m:r>
                      </m:sub>
                    </m:sSub>
                    <m:sSub>
                      <m:sSubPr>
                        <m:ctrlPr>
                          <a:rPr lang="en-US" sz="1800" i="1">
                            <a:latin typeface="Cambria Math" panose="02040503050406030204" pitchFamily="18" charset="0"/>
                          </a:rPr>
                        </m:ctrlPr>
                      </m:sSubPr>
                      <m:e>
                        <m:r>
                          <a:rPr lang="en-US" sz="1800" i="1">
                            <a:latin typeface="Cambria Math" charset="0"/>
                            <a:ea typeface="Cambria Math" charset="0"/>
                            <a:cs typeface="Cambria Math" charset="0"/>
                          </a:rPr>
                          <m:t>𝝆</m:t>
                        </m:r>
                      </m:e>
                      <m:sub>
                        <m:r>
                          <a:rPr lang="en-US" sz="1800" i="1">
                            <a:latin typeface="Cambria Math" charset="0"/>
                          </a:rPr>
                          <m:t>𝒔</m:t>
                        </m:r>
                      </m:sub>
                    </m:sSub>
                  </m:oMath>
                </a14:m>
                <a:r>
                  <a:rPr lang="en-US" sz="1800" dirty="0"/>
                  <a:t> of TEM-scale </a:t>
                </a:r>
                <a:r>
                  <a:rPr lang="en-US" sz="1800" dirty="0" err="1"/>
                  <a:t>ñ</a:t>
                </a:r>
                <a:r>
                  <a:rPr lang="en-US" sz="1800" dirty="0"/>
                  <a:t> measured in experiment </a:t>
                </a:r>
              </a:p>
              <a:p>
                <a:pPr marL="285750" indent="-285750">
                  <a:buFont typeface="Arial" panose="020B0604020202020204" pitchFamily="34" charset="0"/>
                  <a:buChar char="•"/>
                </a:pPr>
                <a:r>
                  <a:rPr lang="en-US" sz="1800" dirty="0"/>
                  <a:t>propagating in electron diamagnetic drift direction in plasma frame</a:t>
                </a:r>
              </a:p>
              <a:p>
                <a:r>
                  <a:rPr lang="en-US" sz="1800" dirty="0"/>
                  <a:t>and near pedestal foot an unstable mode </a:t>
                </a:r>
              </a:p>
              <a:p>
                <a:pPr marL="285750" indent="-285750">
                  <a:buFont typeface="Arial" panose="020B0604020202020204" pitchFamily="34" charset="0"/>
                  <a:buChar char="•"/>
                </a:pPr>
                <a:r>
                  <a:rPr lang="en-US" sz="1800" dirty="0"/>
                  <a:t>propagating in ion diamagnetic drift direction at </a:t>
                </a:r>
                <a:r>
                  <a:rPr lang="el-GR" sz="1800" dirty="0"/>
                  <a:t>ρ</a:t>
                </a:r>
                <a:r>
                  <a:rPr lang="en-US" sz="1800" dirty="0"/>
                  <a:t>~0.98 </a:t>
                </a:r>
              </a:p>
              <a:p>
                <a:pPr marL="285750" indent="-285750">
                  <a:buFont typeface="Arial" panose="020B0604020202020204" pitchFamily="34" charset="0"/>
                  <a:buChar char="•"/>
                </a:pPr>
                <a:r>
                  <a:rPr lang="en-US" sz="1800" dirty="0"/>
                  <a:t>with </a:t>
                </a:r>
                <a14:m>
                  <m:oMath xmlns:m="http://schemas.openxmlformats.org/officeDocument/2006/math">
                    <m:sSub>
                      <m:sSubPr>
                        <m:ctrlPr>
                          <a:rPr lang="en-US" sz="1800" i="1">
                            <a:latin typeface="Cambria Math" panose="02040503050406030204" pitchFamily="18" charset="0"/>
                          </a:rPr>
                        </m:ctrlPr>
                      </m:sSubPr>
                      <m:e>
                        <m:r>
                          <a:rPr lang="en-US" sz="1800" i="1">
                            <a:latin typeface="Cambria Math" charset="0"/>
                          </a:rPr>
                          <m:t>𝒌</m:t>
                        </m:r>
                      </m:e>
                      <m:sub>
                        <m:r>
                          <a:rPr lang="en-US" sz="1800" i="1">
                            <a:latin typeface="Cambria Math" charset="0"/>
                            <a:ea typeface="Cambria Math" charset="0"/>
                            <a:cs typeface="Cambria Math" charset="0"/>
                          </a:rPr>
                          <m:t>𝜽</m:t>
                        </m:r>
                      </m:sub>
                    </m:sSub>
                    <m:sSub>
                      <m:sSubPr>
                        <m:ctrlPr>
                          <a:rPr lang="en-US" sz="1800" i="1">
                            <a:latin typeface="Cambria Math" panose="02040503050406030204" pitchFamily="18" charset="0"/>
                          </a:rPr>
                        </m:ctrlPr>
                      </m:sSubPr>
                      <m:e>
                        <m:r>
                          <a:rPr lang="en-US" sz="1800" i="1">
                            <a:latin typeface="Cambria Math" charset="0"/>
                            <a:ea typeface="Cambria Math" charset="0"/>
                            <a:cs typeface="Cambria Math" charset="0"/>
                          </a:rPr>
                          <m:t>𝝆</m:t>
                        </m:r>
                      </m:e>
                      <m:sub>
                        <m:r>
                          <a:rPr lang="en-US" sz="1800" i="1">
                            <a:latin typeface="Cambria Math" charset="0"/>
                          </a:rPr>
                          <m:t>𝒔</m:t>
                        </m:r>
                      </m:sub>
                    </m:sSub>
                  </m:oMath>
                </a14:m>
                <a:r>
                  <a:rPr lang="en-US" sz="1800" dirty="0"/>
                  <a:t>~0.2, close to the ITG-scale </a:t>
                </a:r>
                <a:r>
                  <a:rPr lang="en-US" sz="1800" dirty="0" err="1"/>
                  <a:t>ñ</a:t>
                </a:r>
                <a:r>
                  <a:rPr lang="en-US" sz="1800" dirty="0"/>
                  <a:t> observed in experiment</a:t>
                </a:r>
              </a:p>
            </p:txBody>
          </p:sp>
        </mc:Choice>
        <mc:Fallback>
          <p:sp>
            <p:nvSpPr>
              <p:cNvPr id="6" name="TextBox 5">
                <a:extLst>
                  <a:ext uri="{FF2B5EF4-FFF2-40B4-BE49-F238E27FC236}">
                    <a16:creationId xmlns:a16="http://schemas.microsoft.com/office/drawing/2014/main" id="{CEF97D3F-E4A7-804C-98B4-A581C31CA819}"/>
                  </a:ext>
                </a:extLst>
              </p:cNvPr>
              <p:cNvSpPr txBox="1">
                <a:spLocks noRot="1" noChangeAspect="1" noMove="1" noResize="1" noEditPoints="1" noAdjustHandles="1" noChangeArrowheads="1" noChangeShapeType="1" noTextEdit="1"/>
              </p:cNvSpPr>
              <p:nvPr/>
            </p:nvSpPr>
            <p:spPr>
              <a:xfrm>
                <a:off x="5029199" y="2458283"/>
                <a:ext cx="4071938" cy="3970318"/>
              </a:xfrm>
              <a:prstGeom prst="rect">
                <a:avLst/>
              </a:prstGeom>
              <a:blipFill>
                <a:blip r:embed="rId2"/>
                <a:stretch>
                  <a:fillRect l="-1246" t="-637" r="-2804" b="-12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70E1A4F6-C814-8446-849A-69F2598434E4}"/>
                  </a:ext>
                </a:extLst>
              </p:cNvPr>
              <p:cNvSpPr txBox="1"/>
              <p:nvPr/>
            </p:nvSpPr>
            <p:spPr>
              <a:xfrm>
                <a:off x="5182312" y="1112455"/>
                <a:ext cx="3961688" cy="584775"/>
              </a:xfrm>
              <a:prstGeom prst="rect">
                <a:avLst/>
              </a:prstGeom>
              <a:noFill/>
            </p:spPr>
            <p:txBody>
              <a:bodyPr wrap="square" rtlCol="0">
                <a:spAutoFit/>
              </a:bodyPr>
              <a:lstStyle/>
              <a:p>
                <a:r>
                  <a:rPr lang="en-US" sz="1600" dirty="0"/>
                  <a:t>DBS measurement range in </a:t>
                </a:r>
                <a14:m>
                  <m:oMath xmlns:m="http://schemas.openxmlformats.org/officeDocument/2006/math">
                    <m:sSub>
                      <m:sSubPr>
                        <m:ctrlPr>
                          <a:rPr lang="en-US" sz="1600" i="1">
                            <a:latin typeface="Cambria Math" panose="02040503050406030204" pitchFamily="18" charset="0"/>
                          </a:rPr>
                        </m:ctrlPr>
                      </m:sSubPr>
                      <m:e>
                        <m:r>
                          <a:rPr lang="en-US" sz="1600" i="1">
                            <a:latin typeface="Cambria Math" charset="0"/>
                          </a:rPr>
                          <m:t>𝒌</m:t>
                        </m:r>
                      </m:e>
                      <m:sub>
                        <m:r>
                          <a:rPr lang="en-US" sz="1600" i="1">
                            <a:latin typeface="Cambria Math" charset="0"/>
                            <a:ea typeface="Cambria Math" charset="0"/>
                            <a:cs typeface="Cambria Math" charset="0"/>
                          </a:rPr>
                          <m:t>𝜽</m:t>
                        </m:r>
                      </m:sub>
                    </m:sSub>
                    <m:sSub>
                      <m:sSubPr>
                        <m:ctrlPr>
                          <a:rPr lang="en-US" sz="1600" i="1">
                            <a:latin typeface="Cambria Math" panose="02040503050406030204" pitchFamily="18" charset="0"/>
                          </a:rPr>
                        </m:ctrlPr>
                      </m:sSubPr>
                      <m:e>
                        <m:r>
                          <a:rPr lang="en-US" sz="1600" i="1">
                            <a:latin typeface="Cambria Math" charset="0"/>
                            <a:ea typeface="Cambria Math" charset="0"/>
                            <a:cs typeface="Cambria Math" charset="0"/>
                          </a:rPr>
                          <m:t>𝝆</m:t>
                        </m:r>
                      </m:e>
                      <m:sub>
                        <m:r>
                          <a:rPr lang="en-US" sz="1600" i="1">
                            <a:latin typeface="Cambria Math" charset="0"/>
                          </a:rPr>
                          <m:t>𝒔</m:t>
                        </m:r>
                      </m:sub>
                    </m:sSub>
                  </m:oMath>
                </a14:m>
                <a:r>
                  <a:rPr lang="en-US" sz="1600" dirty="0"/>
                  <a:t>-</a:t>
                </a:r>
                <a:r>
                  <a:rPr lang="el-GR" sz="1600" dirty="0"/>
                  <a:t>ρ </a:t>
                </a:r>
                <a:r>
                  <a:rPr lang="en-US" sz="1600" dirty="0"/>
                  <a:t>space in dashed rectangle</a:t>
                </a:r>
              </a:p>
            </p:txBody>
          </p:sp>
        </mc:Choice>
        <mc:Fallback>
          <p:sp>
            <p:nvSpPr>
              <p:cNvPr id="27" name="TextBox 26">
                <a:extLst>
                  <a:ext uri="{FF2B5EF4-FFF2-40B4-BE49-F238E27FC236}">
                    <a16:creationId xmlns:a16="http://schemas.microsoft.com/office/drawing/2014/main" id="{70E1A4F6-C814-8446-849A-69F2598434E4}"/>
                  </a:ext>
                </a:extLst>
              </p:cNvPr>
              <p:cNvSpPr txBox="1">
                <a:spLocks noRot="1" noChangeAspect="1" noMove="1" noResize="1" noEditPoints="1" noAdjustHandles="1" noChangeArrowheads="1" noChangeShapeType="1" noTextEdit="1"/>
              </p:cNvSpPr>
              <p:nvPr/>
            </p:nvSpPr>
            <p:spPr>
              <a:xfrm>
                <a:off x="5182312" y="1112455"/>
                <a:ext cx="3961688" cy="584775"/>
              </a:xfrm>
              <a:prstGeom prst="rect">
                <a:avLst/>
              </a:prstGeom>
              <a:blipFill>
                <a:blip r:embed="rId3"/>
                <a:stretch>
                  <a:fillRect l="-962" t="-2128" b="-10638"/>
                </a:stretch>
              </a:blipFill>
            </p:spPr>
            <p:txBody>
              <a:bodyPr/>
              <a:lstStyle/>
              <a:p>
                <a:r>
                  <a:rPr lang="en-US">
                    <a:noFill/>
                  </a:rPr>
                  <a:t> </a:t>
                </a:r>
              </a:p>
            </p:txBody>
          </p:sp>
        </mc:Fallback>
      </mc:AlternateContent>
      <p:pic>
        <p:nvPicPr>
          <p:cNvPr id="35" name="Picture 34">
            <a:extLst>
              <a:ext uri="{FF2B5EF4-FFF2-40B4-BE49-F238E27FC236}">
                <a16:creationId xmlns:a16="http://schemas.microsoft.com/office/drawing/2014/main" id="{303E8D43-70F3-E048-A256-9F83A6E4DD7E}"/>
              </a:ext>
            </a:extLst>
          </p:cNvPr>
          <p:cNvPicPr>
            <a:picLocks noChangeAspect="1"/>
          </p:cNvPicPr>
          <p:nvPr/>
        </p:nvPicPr>
        <p:blipFill rotWithShape="1">
          <a:blip r:embed="rId4"/>
          <a:srcRect l="11488" t="81675"/>
          <a:stretch/>
        </p:blipFill>
        <p:spPr>
          <a:xfrm>
            <a:off x="42863" y="1088311"/>
            <a:ext cx="4757737" cy="3932601"/>
          </a:xfrm>
          <a:prstGeom prst="rect">
            <a:avLst/>
          </a:prstGeom>
        </p:spPr>
      </p:pic>
      <p:cxnSp>
        <p:nvCxnSpPr>
          <p:cNvPr id="29" name="Straight Arrow Connector 28">
            <a:extLst>
              <a:ext uri="{FF2B5EF4-FFF2-40B4-BE49-F238E27FC236}">
                <a16:creationId xmlns:a16="http://schemas.microsoft.com/office/drawing/2014/main" id="{083C8215-FCA6-DD4E-A0E5-18F789215B0F}"/>
              </a:ext>
            </a:extLst>
          </p:cNvPr>
          <p:cNvCxnSpPr>
            <a:cxnSpLocks/>
          </p:cNvCxnSpPr>
          <p:nvPr/>
        </p:nvCxnSpPr>
        <p:spPr bwMode="auto">
          <a:xfrm flipH="1">
            <a:off x="4038600" y="1638412"/>
            <a:ext cx="1219200" cy="495188"/>
          </a:xfrm>
          <a:prstGeom prst="straightConnector1">
            <a:avLst/>
          </a:prstGeom>
          <a:noFill/>
          <a:ln w="28575" cap="flat" cmpd="sng" algn="ctr">
            <a:solidFill>
              <a:srgbClr val="FF00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Straight Arrow Connector 30">
            <a:extLst>
              <a:ext uri="{FF2B5EF4-FFF2-40B4-BE49-F238E27FC236}">
                <a16:creationId xmlns:a16="http://schemas.microsoft.com/office/drawing/2014/main" id="{D55A4E83-024E-9F44-8AD9-47D154487D6C}"/>
              </a:ext>
            </a:extLst>
          </p:cNvPr>
          <p:cNvCxnSpPr>
            <a:cxnSpLocks/>
          </p:cNvCxnSpPr>
          <p:nvPr/>
        </p:nvCxnSpPr>
        <p:spPr bwMode="auto">
          <a:xfrm flipH="1">
            <a:off x="4038600" y="1638412"/>
            <a:ext cx="1219200" cy="2171588"/>
          </a:xfrm>
          <a:prstGeom prst="straightConnector1">
            <a:avLst/>
          </a:prstGeom>
          <a:noFill/>
          <a:ln w="28575" cap="flat" cmpd="sng" algn="ctr">
            <a:solidFill>
              <a:schemeClr val="tx1"/>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 name="Straight Arrow Connector 37">
            <a:extLst>
              <a:ext uri="{FF2B5EF4-FFF2-40B4-BE49-F238E27FC236}">
                <a16:creationId xmlns:a16="http://schemas.microsoft.com/office/drawing/2014/main" id="{AAE8AE34-5DC0-8440-A3D8-A2F2EDD62296}"/>
              </a:ext>
            </a:extLst>
          </p:cNvPr>
          <p:cNvCxnSpPr/>
          <p:nvPr/>
        </p:nvCxnSpPr>
        <p:spPr bwMode="auto">
          <a:xfrm flipH="1" flipV="1">
            <a:off x="4038600" y="4419600"/>
            <a:ext cx="1219200" cy="1325945"/>
          </a:xfrm>
          <a:prstGeom prst="straightConnector1">
            <a:avLst/>
          </a:prstGeom>
          <a:noFill/>
          <a:ln w="28575" cap="flat" cmpd="sng" algn="ctr">
            <a:solidFill>
              <a:srgbClr val="0070C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056246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94770-C72E-4940-985C-77C63BCD6A8A}"/>
              </a:ext>
            </a:extLst>
          </p:cNvPr>
          <p:cNvSpPr>
            <a:spLocks noGrp="1"/>
          </p:cNvSpPr>
          <p:nvPr>
            <p:ph type="title"/>
          </p:nvPr>
        </p:nvSpPr>
        <p:spPr/>
        <p:txBody>
          <a:bodyPr/>
          <a:lstStyle/>
          <a:p>
            <a:r>
              <a:rPr lang="en-US" sz="2400" dirty="0"/>
              <a:t>Summary</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38C6013E-8964-A94F-8B3E-81922E40FA37}"/>
                  </a:ext>
                </a:extLst>
              </p:cNvPr>
              <p:cNvSpPr txBox="1"/>
              <p:nvPr/>
            </p:nvSpPr>
            <p:spPr>
              <a:xfrm>
                <a:off x="106759" y="1767006"/>
                <a:ext cx="8930482" cy="3323987"/>
              </a:xfrm>
              <a:prstGeom prst="rect">
                <a:avLst/>
              </a:prstGeom>
              <a:noFill/>
            </p:spPr>
            <p:txBody>
              <a:bodyPr wrap="square" rtlCol="0">
                <a:spAutoFit/>
              </a:bodyPr>
              <a:lstStyle/>
              <a:p>
                <a:pPr marL="285750" indent="-285750">
                  <a:spcBef>
                    <a:spcPts val="2000"/>
                  </a:spcBef>
                  <a:buFont typeface="Arial" charset="0"/>
                  <a:buChar char="•"/>
                </a:pPr>
                <a:r>
                  <a:rPr lang="en-US" sz="2000" kern="0" dirty="0"/>
                  <a:t>New and unique measurements shed light on inter-ELM thermal transport by drift wave like turbulence</a:t>
                </a:r>
                <a:endParaRPr lang="en-US" sz="2000" dirty="0"/>
              </a:p>
              <a:p>
                <a:pPr marL="285750" indent="-285750">
                  <a:spcBef>
                    <a:spcPts val="2000"/>
                  </a:spcBef>
                  <a:buFont typeface="Arial" charset="0"/>
                  <a:buChar char="•"/>
                </a:pPr>
                <a:r>
                  <a:rPr lang="en-US" sz="2000" dirty="0"/>
                  <a:t>Evolution of ITG-scale turbulence regulated by </a:t>
                </a:r>
                <a:r>
                  <a:rPr lang="en-US" sz="2000" dirty="0" err="1"/>
                  <a:t>ExB</a:t>
                </a:r>
                <a:r>
                  <a:rPr lang="en-US" sz="2000" dirty="0"/>
                  <a:t> shear consistent with Q</a:t>
                </a:r>
                <a:r>
                  <a:rPr lang="en-US" sz="2000" baseline="-25000" dirty="0"/>
                  <a:t>i</a:t>
                </a:r>
                <a:r>
                  <a:rPr lang="en-US" sz="2000" dirty="0"/>
                  <a:t> decreasing from being anomalous to closer to NC </a:t>
                </a:r>
              </a:p>
              <a:p>
                <a:pPr marL="285750" indent="-285750">
                  <a:spcBef>
                    <a:spcPts val="2000"/>
                  </a:spcBef>
                  <a:buFont typeface="Arial" charset="0"/>
                  <a:buChar char="•"/>
                </a:pPr>
                <a:r>
                  <a:rPr lang="en-US" sz="2000" dirty="0"/>
                  <a:t>TEM-scale </a:t>
                </a:r>
                <a:r>
                  <a:rPr lang="en-US" sz="2000" dirty="0" err="1"/>
                  <a:t>ñ</a:t>
                </a:r>
                <a:r>
                  <a:rPr lang="en-US" sz="2000" dirty="0"/>
                  <a:t> increases at critical </a:t>
                </a:r>
                <a14:m>
                  <m:oMath xmlns:m="http://schemas.openxmlformats.org/officeDocument/2006/math">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𝑻</m:t>
                        </m:r>
                      </m:e>
                      <m:sub>
                        <m:r>
                          <a:rPr lang="en-US" sz="2000" i="1">
                            <a:latin typeface="Cambria Math" panose="02040503050406030204" pitchFamily="18" charset="0"/>
                            <a:ea typeface="Cambria Math" panose="02040503050406030204" pitchFamily="18" charset="0"/>
                          </a:rPr>
                          <m:t>𝒆</m:t>
                        </m:r>
                      </m:sub>
                    </m:sSub>
                  </m:oMath>
                </a14:m>
                <a:r>
                  <a:rPr lang="en-US" sz="2000" dirty="0"/>
                  <a:t> and can be responsible for anomalous </a:t>
                </a:r>
                <a:r>
                  <a:rPr lang="en-US" sz="2000" i="1" dirty="0" err="1"/>
                  <a:t>Q</a:t>
                </a:r>
                <a:r>
                  <a:rPr lang="en-US" sz="2000" i="1" baseline="-25000" dirty="0" err="1"/>
                  <a:t>e</a:t>
                </a:r>
                <a:r>
                  <a:rPr lang="en-US" sz="2000" dirty="0"/>
                  <a:t> inferred from experiments</a:t>
                </a:r>
              </a:p>
              <a:p>
                <a:pPr marL="285750" indent="-285750">
                  <a:spcBef>
                    <a:spcPts val="2000"/>
                  </a:spcBef>
                  <a:buFont typeface="Arial" charset="0"/>
                  <a:buChar char="•"/>
                </a:pPr>
                <a:r>
                  <a:rPr lang="en-US" sz="2000" dirty="0"/>
                  <a:t>ITG and TEM-scale </a:t>
                </a:r>
                <a:r>
                  <a:rPr lang="en-US" sz="2000" dirty="0" err="1"/>
                  <a:t>ñ</a:t>
                </a:r>
                <a:r>
                  <a:rPr lang="en-US" sz="2000" dirty="0"/>
                  <a:t> evolutions are consistent with theoretical predictions of these being ITG and TEM instabilities respectively</a:t>
                </a:r>
              </a:p>
            </p:txBody>
          </p:sp>
        </mc:Choice>
        <mc:Fallback>
          <p:sp>
            <p:nvSpPr>
              <p:cNvPr id="3" name="TextBox 2">
                <a:extLst>
                  <a:ext uri="{FF2B5EF4-FFF2-40B4-BE49-F238E27FC236}">
                    <a16:creationId xmlns:a16="http://schemas.microsoft.com/office/drawing/2014/main" id="{38C6013E-8964-A94F-8B3E-81922E40FA37}"/>
                  </a:ext>
                </a:extLst>
              </p:cNvPr>
              <p:cNvSpPr txBox="1">
                <a:spLocks noRot="1" noChangeAspect="1" noMove="1" noResize="1" noEditPoints="1" noAdjustHandles="1" noChangeArrowheads="1" noChangeShapeType="1" noTextEdit="1"/>
              </p:cNvSpPr>
              <p:nvPr/>
            </p:nvSpPr>
            <p:spPr>
              <a:xfrm>
                <a:off x="106759" y="1767006"/>
                <a:ext cx="8930482" cy="3323987"/>
              </a:xfrm>
              <a:prstGeom prst="rect">
                <a:avLst/>
              </a:prstGeom>
              <a:blipFill>
                <a:blip r:embed="rId2"/>
                <a:stretch>
                  <a:fillRect l="-568" t="-1145" b="-2672"/>
                </a:stretch>
              </a:blipFill>
            </p:spPr>
            <p:txBody>
              <a:bodyPr/>
              <a:lstStyle/>
              <a:p>
                <a:r>
                  <a:rPr lang="en-US">
                    <a:noFill/>
                  </a:rPr>
                  <a:t> </a:t>
                </a:r>
              </a:p>
            </p:txBody>
          </p:sp>
        </mc:Fallback>
      </mc:AlternateContent>
    </p:spTree>
    <p:extLst>
      <p:ext uri="{BB962C8B-B14F-4D97-AF65-F5344CB8AC3E}">
        <p14:creationId xmlns:p14="http://schemas.microsoft.com/office/powerpoint/2010/main" val="2995269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EEFA8-D8E3-A84F-B280-CF41E82BD352}"/>
              </a:ext>
            </a:extLst>
          </p:cNvPr>
          <p:cNvSpPr>
            <a:spLocks noGrp="1"/>
          </p:cNvSpPr>
          <p:nvPr>
            <p:ph type="title"/>
          </p:nvPr>
        </p:nvSpPr>
        <p:spPr/>
        <p:txBody>
          <a:bodyPr/>
          <a:lstStyle/>
          <a:p>
            <a:r>
              <a:rPr lang="en-US" dirty="0"/>
              <a:t>These observations can improve our pedestal evolution predictions by explaining some of the inter-ELM </a:t>
            </a:r>
            <a:r>
              <a:rPr lang="en-US" dirty="0" err="1"/>
              <a:t>Q</a:t>
            </a:r>
            <a:r>
              <a:rPr lang="en-US" baseline="-25000" dirty="0" err="1"/>
              <a:t>e</a:t>
            </a:r>
            <a:r>
              <a:rPr lang="en-US" dirty="0"/>
              <a:t> and Q</a:t>
            </a:r>
            <a:r>
              <a:rPr lang="en-US" baseline="-25000" dirty="0"/>
              <a:t>i</a:t>
            </a:r>
            <a:endParaRPr lang="en-US" dirty="0"/>
          </a:p>
        </p:txBody>
      </p:sp>
      <p:pic>
        <p:nvPicPr>
          <p:cNvPr id="6" name="Picture 5">
            <a:extLst>
              <a:ext uri="{FF2B5EF4-FFF2-40B4-BE49-F238E27FC236}">
                <a16:creationId xmlns:a16="http://schemas.microsoft.com/office/drawing/2014/main" id="{4110EF12-03D0-A642-BD8D-A11EDB039B77}"/>
              </a:ext>
            </a:extLst>
          </p:cNvPr>
          <p:cNvPicPr>
            <a:picLocks noChangeAspect="1"/>
          </p:cNvPicPr>
          <p:nvPr/>
        </p:nvPicPr>
        <p:blipFill>
          <a:blip r:embed="rId2"/>
          <a:stretch>
            <a:fillRect/>
          </a:stretch>
        </p:blipFill>
        <p:spPr>
          <a:xfrm>
            <a:off x="228060" y="1371600"/>
            <a:ext cx="8611140" cy="4724400"/>
          </a:xfrm>
          <a:prstGeom prst="rect">
            <a:avLst/>
          </a:prstGeom>
        </p:spPr>
      </p:pic>
      <p:sp>
        <p:nvSpPr>
          <p:cNvPr id="7" name="TextBox 6">
            <a:extLst>
              <a:ext uri="{FF2B5EF4-FFF2-40B4-BE49-F238E27FC236}">
                <a16:creationId xmlns:a16="http://schemas.microsoft.com/office/drawing/2014/main" id="{F295147F-A77D-2248-95C5-ACB858F304CF}"/>
              </a:ext>
            </a:extLst>
          </p:cNvPr>
          <p:cNvSpPr txBox="1"/>
          <p:nvPr/>
        </p:nvSpPr>
        <p:spPr>
          <a:xfrm>
            <a:off x="7391400" y="6096000"/>
            <a:ext cx="1204176" cy="338554"/>
          </a:xfrm>
          <a:prstGeom prst="rect">
            <a:avLst/>
          </a:prstGeom>
          <a:noFill/>
        </p:spPr>
        <p:txBody>
          <a:bodyPr wrap="none" rtlCol="0">
            <a:spAutoFit/>
          </a:bodyPr>
          <a:lstStyle/>
          <a:p>
            <a:r>
              <a:rPr lang="en-US" sz="1600" dirty="0"/>
              <a:t>Thank you</a:t>
            </a:r>
          </a:p>
        </p:txBody>
      </p:sp>
    </p:spTree>
    <p:extLst>
      <p:ext uri="{BB962C8B-B14F-4D97-AF65-F5344CB8AC3E}">
        <p14:creationId xmlns:p14="http://schemas.microsoft.com/office/powerpoint/2010/main" val="3151916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9106B-2014-8443-AB7D-C778377EEBED}"/>
              </a:ext>
            </a:extLst>
          </p:cNvPr>
          <p:cNvSpPr>
            <a:spLocks noGrp="1"/>
          </p:cNvSpPr>
          <p:nvPr>
            <p:ph type="title"/>
          </p:nvPr>
        </p:nvSpPr>
        <p:spPr/>
        <p:txBody>
          <a:bodyPr/>
          <a:lstStyle/>
          <a:p>
            <a:r>
              <a:rPr lang="en-US" sz="2400" dirty="0"/>
              <a:t>Main points/Highlights: New and unique measurements shed light on inter-ELM thermal transport</a:t>
            </a:r>
          </a:p>
        </p:txBody>
      </p:sp>
      <p:sp>
        <p:nvSpPr>
          <p:cNvPr id="4" name="TextBox 3">
            <a:extLst>
              <a:ext uri="{FF2B5EF4-FFF2-40B4-BE49-F238E27FC236}">
                <a16:creationId xmlns:a16="http://schemas.microsoft.com/office/drawing/2014/main" id="{240BD01E-5278-4F41-8DF5-63185047C289}"/>
              </a:ext>
            </a:extLst>
          </p:cNvPr>
          <p:cNvSpPr txBox="1"/>
          <p:nvPr/>
        </p:nvSpPr>
        <p:spPr>
          <a:xfrm>
            <a:off x="17742" y="1160585"/>
            <a:ext cx="8948737" cy="140038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000" dirty="0"/>
              <a:t>Clear evidence of inter-ELM ITG-scale and TEM-scale turbulence  with drive and damping mechanisms </a:t>
            </a:r>
          </a:p>
          <a:p>
            <a:pPr marL="285750" indent="-285750">
              <a:spcBef>
                <a:spcPts val="600"/>
              </a:spcBef>
              <a:buFont typeface="Arial" panose="020B0604020202020204" pitchFamily="34" charset="0"/>
              <a:buChar char="•"/>
            </a:pPr>
            <a:r>
              <a:rPr lang="en-US" sz="2000" dirty="0"/>
              <a:t>This measured multiscale turbulence is consistent with the inter-ELM evolution of the observed estimated heat fluxes</a:t>
            </a:r>
          </a:p>
        </p:txBody>
      </p:sp>
      <p:sp>
        <p:nvSpPr>
          <p:cNvPr id="3" name="Rectangle 2">
            <a:extLst>
              <a:ext uri="{FF2B5EF4-FFF2-40B4-BE49-F238E27FC236}">
                <a16:creationId xmlns:a16="http://schemas.microsoft.com/office/drawing/2014/main" id="{8745E237-689A-C946-8B92-E3F1C6C6CB4E}"/>
              </a:ext>
            </a:extLst>
          </p:cNvPr>
          <p:cNvSpPr/>
          <p:nvPr/>
        </p:nvSpPr>
        <p:spPr>
          <a:xfrm>
            <a:off x="1219200" y="4373976"/>
            <a:ext cx="6629399" cy="1323439"/>
          </a:xfrm>
          <a:prstGeom prst="rect">
            <a:avLst/>
          </a:prstGeom>
          <a:ln w="25400">
            <a:solidFill>
              <a:schemeClr val="tx1"/>
            </a:solidFill>
            <a:prstDash val="solid"/>
          </a:ln>
        </p:spPr>
        <p:txBody>
          <a:bodyPr wrap="square">
            <a:spAutoFit/>
          </a:bodyPr>
          <a:lstStyle/>
          <a:p>
            <a:pPr>
              <a:spcBef>
                <a:spcPts val="600"/>
              </a:spcBef>
            </a:pPr>
            <a:r>
              <a:rPr lang="en-US" sz="2000" dirty="0"/>
              <a:t>Note: Although ETG and MTM modes are thought/predicted to explain some of the </a:t>
            </a:r>
            <a:r>
              <a:rPr lang="en-US" sz="2000" dirty="0" err="1"/>
              <a:t>Q</a:t>
            </a:r>
            <a:r>
              <a:rPr lang="en-US" sz="2000" baseline="-25000" dirty="0" err="1"/>
              <a:t>e</a:t>
            </a:r>
            <a:r>
              <a:rPr lang="en-US" sz="2000" dirty="0"/>
              <a:t>, </a:t>
            </a:r>
            <a:r>
              <a:rPr lang="en-US" sz="2000" u="sng" dirty="0"/>
              <a:t>in this work</a:t>
            </a:r>
            <a:r>
              <a:rPr lang="en-US" sz="2000" dirty="0"/>
              <a:t> ETG-scale </a:t>
            </a:r>
            <a:r>
              <a:rPr lang="en-US" sz="2000" dirty="0" err="1"/>
              <a:t>ñ</a:t>
            </a:r>
            <a:r>
              <a:rPr lang="en-US" sz="2000" dirty="0"/>
              <a:t> are not measured and the identification of MTM like modes are not conclusive.</a:t>
            </a:r>
          </a:p>
        </p:txBody>
      </p:sp>
    </p:spTree>
    <p:extLst>
      <p:ext uri="{BB962C8B-B14F-4D97-AF65-F5344CB8AC3E}">
        <p14:creationId xmlns:p14="http://schemas.microsoft.com/office/powerpoint/2010/main" val="1125621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Complete understanding of all transport mechanisms is necessary to improve prediction of pedestal evolution</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3E1D974C-023E-3A4E-92D1-DB9E55AE4302}"/>
                  </a:ext>
                </a:extLst>
              </p:cNvPr>
              <p:cNvSpPr txBox="1"/>
              <p:nvPr/>
            </p:nvSpPr>
            <p:spPr>
              <a:xfrm>
                <a:off x="42863" y="1062070"/>
                <a:ext cx="5714999" cy="473386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800" dirty="0"/>
                  <a:t>Pedestal can remain close to the Peeling-Ballooning (P-B) stability boundary for a significant amount of inter-ELM period</a:t>
                </a:r>
              </a:p>
              <a:p>
                <a:pPr marL="285750" indent="-285750">
                  <a:spcBef>
                    <a:spcPts val="600"/>
                  </a:spcBef>
                  <a:buFont typeface="Arial" panose="020B0604020202020204" pitchFamily="34" charset="0"/>
                  <a:buChar char="•"/>
                </a:pPr>
                <a:r>
                  <a:rPr lang="en-US" sz="1800" dirty="0"/>
                  <a:t>EPED</a:t>
                </a:r>
                <a:r>
                  <a:rPr lang="en-US" sz="1800" baseline="30000" dirty="0"/>
                  <a:t>1</a:t>
                </a:r>
                <a:r>
                  <a:rPr lang="en-US" sz="1800" dirty="0"/>
                  <a:t> model had many successes in predicting saturated pedestal height and width  </a:t>
                </a:r>
              </a:p>
              <a:p>
                <a:pPr marL="579438" indent="-169863">
                  <a:spcBef>
                    <a:spcPts val="600"/>
                  </a:spcBef>
                  <a:buFont typeface="Courier New" panose="02070309020205020404" pitchFamily="49" charset="0"/>
                  <a:buChar char="o"/>
                </a:pPr>
                <a:r>
                  <a:rPr lang="en-US" sz="1800" dirty="0"/>
                  <a:t>KBM driven transport constrains </a:t>
                </a:r>
                <a14:m>
                  <m:oMath xmlns:m="http://schemas.openxmlformats.org/officeDocument/2006/math">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𝑷</m:t>
                        </m:r>
                      </m:e>
                      <m:sub>
                        <m:r>
                          <a:rPr lang="en-US" sz="1800" i="1">
                            <a:latin typeface="Cambria Math" panose="02040503050406030204" pitchFamily="18" charset="0"/>
                            <a:ea typeface="Cambria Math" panose="02040503050406030204" pitchFamily="18" charset="0"/>
                          </a:rPr>
                          <m:t>𝒆</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𝒑𝒆𝒅</m:t>
                        </m:r>
                      </m:sub>
                    </m:sSub>
                  </m:oMath>
                </a14:m>
                <a:r>
                  <a:rPr lang="en-US" sz="1800" dirty="0"/>
                  <a:t> until P-B modes excite an ELM</a:t>
                </a:r>
              </a:p>
              <a:p>
                <a:pPr marL="579438" indent="-169863">
                  <a:spcBef>
                    <a:spcPts val="600"/>
                  </a:spcBef>
                  <a:buFont typeface="Courier New" panose="02070309020205020404" pitchFamily="49" charset="0"/>
                  <a:buChar char="o"/>
                </a:pPr>
                <a:r>
                  <a:rPr lang="en-US" sz="1800" dirty="0"/>
                  <a:t>Drift wave turbulence is shear suppressed</a:t>
                </a:r>
              </a:p>
              <a:p>
                <a:pPr marL="579438" indent="-169863">
                  <a:spcBef>
                    <a:spcPts val="600"/>
                  </a:spcBef>
                  <a:buFont typeface="Courier New" panose="02070309020205020404" pitchFamily="49" charset="0"/>
                  <a:buChar char="o"/>
                </a:pPr>
                <a:r>
                  <a:rPr lang="en-US" sz="1800" dirty="0"/>
                  <a:t>In this work we will show clear evidence of inter-ELM drift wave like turbulence that is not completely shear suppressed </a:t>
                </a:r>
              </a:p>
              <a:p>
                <a:pPr marL="285750" indent="-285750">
                  <a:spcBef>
                    <a:spcPts val="600"/>
                  </a:spcBef>
                  <a:buFont typeface="Arial" panose="020B0604020202020204" pitchFamily="34" charset="0"/>
                  <a:buChar char="•"/>
                  <a:tabLst>
                    <a:tab pos="619125" algn="l"/>
                  </a:tabLst>
                </a:pPr>
                <a:r>
                  <a:rPr lang="en-US" sz="1800" dirty="0"/>
                  <a:t>Improved and validated models can impact pedestal thermal flux predictions for ITER and future fusion devices. </a:t>
                </a:r>
              </a:p>
              <a:p>
                <a:pPr marL="579438" indent="-169863">
                  <a:spcBef>
                    <a:spcPts val="600"/>
                  </a:spcBef>
                  <a:buFont typeface="Courier New" panose="02070309020205020404" pitchFamily="49" charset="0"/>
                  <a:buChar char="o"/>
                  <a:tabLst>
                    <a:tab pos="619125" algn="l"/>
                  </a:tabLst>
                </a:pPr>
                <a:endParaRPr lang="en-US" sz="1800" dirty="0"/>
              </a:p>
            </p:txBody>
          </p:sp>
        </mc:Choice>
        <mc:Fallback>
          <p:sp>
            <p:nvSpPr>
              <p:cNvPr id="10" name="TextBox 9">
                <a:extLst>
                  <a:ext uri="{FF2B5EF4-FFF2-40B4-BE49-F238E27FC236}">
                    <a16:creationId xmlns:a16="http://schemas.microsoft.com/office/drawing/2014/main" id="{3E1D974C-023E-3A4E-92D1-DB9E55AE4302}"/>
                  </a:ext>
                </a:extLst>
              </p:cNvPr>
              <p:cNvSpPr txBox="1">
                <a:spLocks noRot="1" noChangeAspect="1" noMove="1" noResize="1" noEditPoints="1" noAdjustHandles="1" noChangeArrowheads="1" noChangeShapeType="1" noTextEdit="1"/>
              </p:cNvSpPr>
              <p:nvPr/>
            </p:nvSpPr>
            <p:spPr>
              <a:xfrm>
                <a:off x="42863" y="1062070"/>
                <a:ext cx="5714999" cy="4733860"/>
              </a:xfrm>
              <a:prstGeom prst="rect">
                <a:avLst/>
              </a:prstGeom>
              <a:blipFill>
                <a:blip r:embed="rId2"/>
                <a:stretch>
                  <a:fillRect l="-665" t="-535" r="-155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E7AE1E52-037E-0F47-A17A-7575597F9878}"/>
              </a:ext>
            </a:extLst>
          </p:cNvPr>
          <p:cNvPicPr>
            <a:picLocks noChangeAspect="1"/>
          </p:cNvPicPr>
          <p:nvPr/>
        </p:nvPicPr>
        <p:blipFill>
          <a:blip r:embed="rId3"/>
          <a:stretch>
            <a:fillRect/>
          </a:stretch>
        </p:blipFill>
        <p:spPr>
          <a:xfrm>
            <a:off x="5751555" y="1062071"/>
            <a:ext cx="3359107" cy="2519330"/>
          </a:xfrm>
          <a:prstGeom prst="rect">
            <a:avLst/>
          </a:prstGeom>
        </p:spPr>
      </p:pic>
      <p:sp>
        <p:nvSpPr>
          <p:cNvPr id="8" name="TextBox 7">
            <a:extLst>
              <a:ext uri="{FF2B5EF4-FFF2-40B4-BE49-F238E27FC236}">
                <a16:creationId xmlns:a16="http://schemas.microsoft.com/office/drawing/2014/main" id="{B9406CC8-BB88-7C47-AED2-1DCB602E8498}"/>
              </a:ext>
            </a:extLst>
          </p:cNvPr>
          <p:cNvSpPr txBox="1"/>
          <p:nvPr/>
        </p:nvSpPr>
        <p:spPr>
          <a:xfrm>
            <a:off x="6400800" y="3651383"/>
            <a:ext cx="2568332" cy="307777"/>
          </a:xfrm>
          <a:prstGeom prst="rect">
            <a:avLst/>
          </a:prstGeom>
          <a:noFill/>
        </p:spPr>
        <p:txBody>
          <a:bodyPr wrap="none" rtlCol="0">
            <a:spAutoFit/>
          </a:bodyPr>
          <a:lstStyle/>
          <a:p>
            <a:r>
              <a:rPr lang="en-US" sz="1400" dirty="0" err="1"/>
              <a:t>Saarelma</a:t>
            </a:r>
            <a:r>
              <a:rPr lang="en-US" sz="1400" dirty="0"/>
              <a:t> et al, PPCF (2013)</a:t>
            </a:r>
          </a:p>
        </p:txBody>
      </p:sp>
      <p:sp>
        <p:nvSpPr>
          <p:cNvPr id="9" name="TextBox 8">
            <a:extLst>
              <a:ext uri="{FF2B5EF4-FFF2-40B4-BE49-F238E27FC236}">
                <a16:creationId xmlns:a16="http://schemas.microsoft.com/office/drawing/2014/main" id="{33246C3F-7E61-8B4F-94E1-BD26EDD21EDC}"/>
              </a:ext>
            </a:extLst>
          </p:cNvPr>
          <p:cNvSpPr txBox="1"/>
          <p:nvPr/>
        </p:nvSpPr>
        <p:spPr>
          <a:xfrm>
            <a:off x="1612189" y="6324600"/>
            <a:ext cx="2576346" cy="338554"/>
          </a:xfrm>
          <a:prstGeom prst="rect">
            <a:avLst/>
          </a:prstGeom>
          <a:noFill/>
        </p:spPr>
        <p:txBody>
          <a:bodyPr wrap="none" rtlCol="0">
            <a:spAutoFit/>
          </a:bodyPr>
          <a:lstStyle/>
          <a:p>
            <a:r>
              <a:rPr lang="en-US" sz="1600" baseline="30000" dirty="0"/>
              <a:t>1</a:t>
            </a:r>
            <a:r>
              <a:rPr lang="en-US" sz="1600" dirty="0"/>
              <a:t>Snyder et al, NF (2011)</a:t>
            </a:r>
          </a:p>
        </p:txBody>
      </p:sp>
    </p:spTree>
    <p:extLst>
      <p:ext uri="{BB962C8B-B14F-4D97-AF65-F5344CB8AC3E}">
        <p14:creationId xmlns:p14="http://schemas.microsoft.com/office/powerpoint/2010/main" val="2489072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77CB3-A4DA-F541-B651-674191628763}"/>
              </a:ext>
            </a:extLst>
          </p:cNvPr>
          <p:cNvSpPr>
            <a:spLocks noGrp="1"/>
          </p:cNvSpPr>
          <p:nvPr>
            <p:ph type="title"/>
          </p:nvPr>
        </p:nvSpPr>
        <p:spPr/>
        <p:txBody>
          <a:bodyPr/>
          <a:lstStyle/>
          <a:p>
            <a:r>
              <a:rPr lang="en-US" sz="2400" dirty="0"/>
              <a:t>Experiments are performed in Lower Single Null shape H-mode plasmas with low frequency type-I ELMs</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14DDE32C-DC8D-C04D-B641-F166BEF4B452}"/>
                  </a:ext>
                </a:extLst>
              </p:cNvPr>
              <p:cNvSpPr txBox="1"/>
              <p:nvPr/>
            </p:nvSpPr>
            <p:spPr>
              <a:xfrm>
                <a:off x="143189" y="3660844"/>
                <a:ext cx="4953000" cy="2816156"/>
              </a:xfrm>
              <a:prstGeom prst="rect">
                <a:avLst/>
              </a:prstGeom>
              <a:noFill/>
            </p:spPr>
            <p:txBody>
              <a:bodyPr wrap="square" rtlCol="0">
                <a:spAutoFit/>
              </a:bodyPr>
              <a:lstStyle/>
              <a:p>
                <a:r>
                  <a:rPr lang="en-US" sz="1800" dirty="0"/>
                  <a:t>Ip~1 MA, Bt~2.1 T, Power close to P</a:t>
                </a:r>
                <a:r>
                  <a:rPr lang="en-US" sz="1800" baseline="-25000" dirty="0"/>
                  <a:t>L-H,</a:t>
                </a:r>
                <a:r>
                  <a:rPr lang="en-US" sz="1800" dirty="0"/>
                  <a:t> P</a:t>
                </a:r>
                <a:r>
                  <a:rPr lang="en-US" sz="1800" baseline="-25000" dirty="0"/>
                  <a:t>NBI</a:t>
                </a:r>
                <a:r>
                  <a:rPr lang="en-US" sz="1800" dirty="0"/>
                  <a:t>~2.3 MW, </a:t>
                </a:r>
                <a14:m>
                  <m:oMath xmlns:m="http://schemas.openxmlformats.org/officeDocument/2006/math">
                    <m:acc>
                      <m:accPr>
                        <m:chr m:val="̅"/>
                        <m:ctrlPr>
                          <a:rPr lang="en-US" sz="1800" i="1" smtClean="0">
                            <a:latin typeface="Cambria Math" panose="02040503050406030204" pitchFamily="18" charset="0"/>
                          </a:rPr>
                        </m:ctrlPr>
                      </m:accPr>
                      <m:e>
                        <m:r>
                          <a:rPr lang="en-US" sz="1800" b="1" i="1" smtClean="0">
                            <a:latin typeface="Cambria Math" panose="02040503050406030204" pitchFamily="18" charset="0"/>
                          </a:rPr>
                          <m:t>𝒏</m:t>
                        </m:r>
                      </m:e>
                    </m:acc>
                    <m:r>
                      <a:rPr lang="en-US" sz="1800" b="1" i="1" baseline="-25000" smtClean="0">
                        <a:latin typeface="Cambria Math" panose="02040503050406030204" pitchFamily="18" charset="0"/>
                      </a:rPr>
                      <m:t>𝒆</m:t>
                    </m:r>
                  </m:oMath>
                </a14:m>
                <a:r>
                  <a:rPr lang="en-US" sz="1800" dirty="0"/>
                  <a:t> ~5.1x10</a:t>
                </a:r>
                <a:r>
                  <a:rPr lang="en-US" sz="1800" baseline="30000" dirty="0"/>
                  <a:t>19</a:t>
                </a:r>
                <a:r>
                  <a:rPr lang="en-US" sz="1800" dirty="0"/>
                  <a:t>/m</a:t>
                </a:r>
                <a:r>
                  <a:rPr lang="en-US" sz="1800" baseline="30000" dirty="0"/>
                  <a:t>3</a:t>
                </a:r>
              </a:p>
              <a:p>
                <a:pPr marL="285750" indent="-285750">
                  <a:spcBef>
                    <a:spcPts val="600"/>
                  </a:spcBef>
                  <a:buFont typeface="Arial" panose="020B0604020202020204" pitchFamily="34" charset="0"/>
                  <a:buChar char="•"/>
                </a:pPr>
                <a:r>
                  <a:rPr lang="en-US" sz="1800" dirty="0"/>
                  <a:t>Longer inter-ELM periods offer better statistics for ELM synchronized analysis </a:t>
                </a:r>
              </a:p>
              <a:p>
                <a:pPr marL="285750" indent="-285750">
                  <a:spcBef>
                    <a:spcPts val="600"/>
                  </a:spcBef>
                  <a:buFont typeface="Arial" panose="020B0604020202020204" pitchFamily="34" charset="0"/>
                  <a:buChar char="•"/>
                </a:pPr>
                <a:r>
                  <a:rPr lang="en-US" sz="1800" dirty="0"/>
                  <a:t>Height and widths of n</a:t>
                </a:r>
                <a:r>
                  <a:rPr lang="en-US" sz="1800" baseline="-25000" dirty="0"/>
                  <a:t>e</a:t>
                </a:r>
                <a:r>
                  <a:rPr lang="en-US" sz="1800" dirty="0"/>
                  <a:t>, </a:t>
                </a:r>
                <a:r>
                  <a:rPr lang="en-US" sz="1800" dirty="0" err="1"/>
                  <a:t>T</a:t>
                </a:r>
                <a:r>
                  <a:rPr lang="en-US" sz="1800" baseline="-25000" dirty="0" err="1"/>
                  <a:t>e</a:t>
                </a:r>
                <a:r>
                  <a:rPr lang="en-US" sz="1800" dirty="0"/>
                  <a:t>, and P</a:t>
                </a:r>
                <a:r>
                  <a:rPr lang="en-US" sz="1800" baseline="-25000" dirty="0"/>
                  <a:t>e</a:t>
                </a:r>
                <a:r>
                  <a:rPr lang="en-US" sz="1800" dirty="0"/>
                  <a:t> pedestal are estimated from tanh fits to Thomson measured profiles.</a:t>
                </a:r>
              </a:p>
              <a:p>
                <a:pPr marL="285750" indent="-285750">
                  <a:spcBef>
                    <a:spcPts val="600"/>
                  </a:spcBef>
                  <a:buFont typeface="Arial" panose="020B0604020202020204" pitchFamily="34" charset="0"/>
                  <a:buChar char="•"/>
                </a:pPr>
                <a:r>
                  <a:rPr lang="en-US" sz="1800" dirty="0"/>
                  <a:t>Pedestal gradients are calculated from measured heights and widths. </a:t>
                </a:r>
              </a:p>
            </p:txBody>
          </p:sp>
        </mc:Choice>
        <mc:Fallback>
          <p:sp>
            <p:nvSpPr>
              <p:cNvPr id="6" name="TextBox 5">
                <a:extLst>
                  <a:ext uri="{FF2B5EF4-FFF2-40B4-BE49-F238E27FC236}">
                    <a16:creationId xmlns:a16="http://schemas.microsoft.com/office/drawing/2014/main" id="{14DDE32C-DC8D-C04D-B641-F166BEF4B452}"/>
                  </a:ext>
                </a:extLst>
              </p:cNvPr>
              <p:cNvSpPr txBox="1">
                <a:spLocks noRot="1" noChangeAspect="1" noMove="1" noResize="1" noEditPoints="1" noAdjustHandles="1" noChangeArrowheads="1" noChangeShapeType="1" noTextEdit="1"/>
              </p:cNvSpPr>
              <p:nvPr/>
            </p:nvSpPr>
            <p:spPr>
              <a:xfrm>
                <a:off x="143189" y="3660844"/>
                <a:ext cx="4953000" cy="2816156"/>
              </a:xfrm>
              <a:prstGeom prst="rect">
                <a:avLst/>
              </a:prstGeom>
              <a:blipFill>
                <a:blip r:embed="rId2"/>
                <a:stretch>
                  <a:fillRect l="-1023" t="-897" b="-2242"/>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D8924FC2-E70E-DF47-99EA-966925480936}"/>
              </a:ext>
            </a:extLst>
          </p:cNvPr>
          <p:cNvPicPr>
            <a:picLocks noChangeAspect="1"/>
          </p:cNvPicPr>
          <p:nvPr/>
        </p:nvPicPr>
        <p:blipFill>
          <a:blip r:embed="rId3"/>
          <a:stretch>
            <a:fillRect/>
          </a:stretch>
        </p:blipFill>
        <p:spPr>
          <a:xfrm>
            <a:off x="5105400" y="1003300"/>
            <a:ext cx="3886200" cy="5397500"/>
          </a:xfrm>
          <a:prstGeom prst="rect">
            <a:avLst/>
          </a:prstGeom>
        </p:spPr>
      </p:pic>
      <p:pic>
        <p:nvPicPr>
          <p:cNvPr id="13" name="Picture 12">
            <a:extLst>
              <a:ext uri="{FF2B5EF4-FFF2-40B4-BE49-F238E27FC236}">
                <a16:creationId xmlns:a16="http://schemas.microsoft.com/office/drawing/2014/main" id="{FA4A74ED-A91A-CE4B-9E29-AE1F4CF57560}"/>
              </a:ext>
            </a:extLst>
          </p:cNvPr>
          <p:cNvPicPr>
            <a:picLocks noChangeAspect="1"/>
          </p:cNvPicPr>
          <p:nvPr/>
        </p:nvPicPr>
        <p:blipFill rotWithShape="1">
          <a:blip r:embed="rId4"/>
          <a:srcRect t="5925"/>
          <a:stretch/>
        </p:blipFill>
        <p:spPr>
          <a:xfrm>
            <a:off x="152400" y="1003300"/>
            <a:ext cx="1600200" cy="2580648"/>
          </a:xfrm>
          <a:prstGeom prst="rect">
            <a:avLst/>
          </a:prstGeom>
        </p:spPr>
      </p:pic>
      <p:pic>
        <p:nvPicPr>
          <p:cNvPr id="20" name="Picture 19">
            <a:extLst>
              <a:ext uri="{FF2B5EF4-FFF2-40B4-BE49-F238E27FC236}">
                <a16:creationId xmlns:a16="http://schemas.microsoft.com/office/drawing/2014/main" id="{A3504E23-0E56-1D41-8327-392A5E4842EA}"/>
              </a:ext>
            </a:extLst>
          </p:cNvPr>
          <p:cNvPicPr>
            <a:picLocks noChangeAspect="1"/>
          </p:cNvPicPr>
          <p:nvPr/>
        </p:nvPicPr>
        <p:blipFill>
          <a:blip r:embed="rId5"/>
          <a:stretch>
            <a:fillRect/>
          </a:stretch>
        </p:blipFill>
        <p:spPr>
          <a:xfrm>
            <a:off x="1636330" y="1000752"/>
            <a:ext cx="3371175" cy="2580648"/>
          </a:xfrm>
          <a:prstGeom prst="rect">
            <a:avLst/>
          </a:prstGeom>
        </p:spPr>
      </p:pic>
    </p:spTree>
    <p:extLst>
      <p:ext uri="{BB962C8B-B14F-4D97-AF65-F5344CB8AC3E}">
        <p14:creationId xmlns:p14="http://schemas.microsoft.com/office/powerpoint/2010/main" val="3525941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Electron Pedestal Gradients remain nearly saturated for most of the inter-ELM period </a:t>
            </a:r>
          </a:p>
        </p:txBody>
      </p:sp>
      <p:sp>
        <p:nvSpPr>
          <p:cNvPr id="18" name="TextBox 17"/>
          <p:cNvSpPr txBox="1"/>
          <p:nvPr/>
        </p:nvSpPr>
        <p:spPr>
          <a:xfrm>
            <a:off x="57454" y="1187160"/>
            <a:ext cx="5276546" cy="3170099"/>
          </a:xfrm>
          <a:prstGeom prst="rect">
            <a:avLst/>
          </a:prstGeom>
          <a:noFill/>
        </p:spPr>
        <p:txBody>
          <a:bodyPr wrap="square" rtlCol="0">
            <a:spAutoFit/>
          </a:bodyPr>
          <a:lstStyle/>
          <a:p>
            <a:pPr marL="285750" indent="-285750">
              <a:spcBef>
                <a:spcPts val="600"/>
              </a:spcBef>
              <a:buFont typeface="Arial" charset="0"/>
              <a:buChar char="•"/>
            </a:pPr>
            <a:r>
              <a:rPr lang="en-US" sz="1800" dirty="0"/>
              <a:t>Three distinct phases: Relaxation/crash, recovery, and near saturation</a:t>
            </a:r>
          </a:p>
          <a:p>
            <a:pPr marL="285750" indent="-285750">
              <a:spcBef>
                <a:spcPts val="600"/>
              </a:spcBef>
              <a:buFont typeface="Arial" charset="0"/>
              <a:buChar char="•"/>
            </a:pPr>
            <a:r>
              <a:rPr lang="en-US" sz="1800" dirty="0"/>
              <a:t>During gradient recovery: Height increases and width decreases.</a:t>
            </a:r>
          </a:p>
          <a:p>
            <a:pPr marL="285750" indent="-285750">
              <a:spcBef>
                <a:spcPts val="600"/>
              </a:spcBef>
              <a:buFont typeface="Arial" charset="0"/>
              <a:buChar char="•"/>
            </a:pPr>
            <a:r>
              <a:rPr lang="en-US" sz="1800" dirty="0"/>
              <a:t>In gradient saturation phase: Both height and width increase. </a:t>
            </a:r>
          </a:p>
          <a:p>
            <a:pPr marL="285750" indent="-285750">
              <a:spcBef>
                <a:spcPts val="600"/>
              </a:spcBef>
              <a:buFont typeface="Arial" charset="0"/>
              <a:buChar char="•"/>
            </a:pPr>
            <a:r>
              <a:rPr lang="en-US" sz="1800" dirty="0"/>
              <a:t>Gradients of pedestal density, temperature, and pressure stay saturated for nearly 75% of the inter-ELM period. </a:t>
            </a:r>
          </a:p>
          <a:p>
            <a:pPr marL="285750" indent="-285750">
              <a:spcBef>
                <a:spcPts val="600"/>
              </a:spcBef>
              <a:buFont typeface="Arial" charset="0"/>
              <a:buChar char="•"/>
            </a:pPr>
            <a:endParaRPr lang="en-US" sz="1800" dirty="0"/>
          </a:p>
        </p:txBody>
      </p:sp>
      <p:pic>
        <p:nvPicPr>
          <p:cNvPr id="9" name="Picture 8">
            <a:extLst>
              <a:ext uri="{FF2B5EF4-FFF2-40B4-BE49-F238E27FC236}">
                <a16:creationId xmlns:a16="http://schemas.microsoft.com/office/drawing/2014/main" id="{9847ED6B-4794-EE41-BD87-A32AFDF0E6EA}"/>
              </a:ext>
            </a:extLst>
          </p:cNvPr>
          <p:cNvPicPr>
            <a:picLocks noChangeAspect="1"/>
          </p:cNvPicPr>
          <p:nvPr/>
        </p:nvPicPr>
        <p:blipFill>
          <a:blip r:embed="rId2"/>
          <a:stretch>
            <a:fillRect/>
          </a:stretch>
        </p:blipFill>
        <p:spPr>
          <a:xfrm>
            <a:off x="5562600" y="988925"/>
            <a:ext cx="3357019" cy="5818833"/>
          </a:xfrm>
          <a:prstGeom prst="rect">
            <a:avLst/>
          </a:prstGeom>
        </p:spPr>
      </p:pic>
    </p:spTree>
    <p:extLst>
      <p:ext uri="{BB962C8B-B14F-4D97-AF65-F5344CB8AC3E}">
        <p14:creationId xmlns:p14="http://schemas.microsoft.com/office/powerpoint/2010/main" val="1420054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372D1-DD81-B64A-9540-1B9490B9F969}"/>
              </a:ext>
            </a:extLst>
          </p:cNvPr>
          <p:cNvSpPr>
            <a:spLocks noGrp="1"/>
          </p:cNvSpPr>
          <p:nvPr>
            <p:ph type="title"/>
          </p:nvPr>
        </p:nvSpPr>
        <p:spPr/>
        <p:txBody>
          <a:bodyPr/>
          <a:lstStyle/>
          <a:p>
            <a:r>
              <a:rPr lang="en-US" sz="2400" dirty="0"/>
              <a:t>Main ion heat flux is close to neoclassical (NC) and electron heat flux is anomalous in the nearly saturated phase</a:t>
            </a:r>
          </a:p>
        </p:txBody>
      </p:sp>
      <p:pic>
        <p:nvPicPr>
          <p:cNvPr id="4" name="Picture 3">
            <a:extLst>
              <a:ext uri="{FF2B5EF4-FFF2-40B4-BE49-F238E27FC236}">
                <a16:creationId xmlns:a16="http://schemas.microsoft.com/office/drawing/2014/main" id="{7F6CDB4D-38DA-C54B-A14E-AE20001F326A}"/>
              </a:ext>
            </a:extLst>
          </p:cNvPr>
          <p:cNvPicPr>
            <a:picLocks noChangeAspect="1"/>
          </p:cNvPicPr>
          <p:nvPr/>
        </p:nvPicPr>
        <p:blipFill>
          <a:blip r:embed="rId2"/>
          <a:stretch>
            <a:fillRect/>
          </a:stretch>
        </p:blipFill>
        <p:spPr>
          <a:xfrm>
            <a:off x="4930240" y="1143000"/>
            <a:ext cx="4144266" cy="4572000"/>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35531C3-0D2C-B241-B928-4113172B6CFC}"/>
                  </a:ext>
                </a:extLst>
              </p:cNvPr>
              <p:cNvSpPr txBox="1"/>
              <p:nvPr/>
            </p:nvSpPr>
            <p:spPr>
              <a:xfrm>
                <a:off x="24319" y="994589"/>
                <a:ext cx="4776281" cy="273921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800" dirty="0"/>
                  <a:t>Power balance estimated Q</a:t>
                </a:r>
                <a:r>
                  <a:rPr lang="en-US" sz="1800" baseline="-25000" dirty="0"/>
                  <a:t>i</a:t>
                </a:r>
                <a:r>
                  <a:rPr lang="en-US" sz="1800" dirty="0"/>
                  <a:t> is closer to NC values calculated from experimental gradients whereas </a:t>
                </a:r>
                <a:r>
                  <a:rPr lang="en-US" sz="1800" dirty="0" err="1"/>
                  <a:t>Q</a:t>
                </a:r>
                <a:r>
                  <a:rPr lang="en-US" sz="1800" baseline="-25000" dirty="0" err="1"/>
                  <a:t>e</a:t>
                </a:r>
                <a:r>
                  <a:rPr lang="en-US" sz="1800" dirty="0"/>
                  <a:t> is anomalous (at </a:t>
                </a:r>
                <a14:m>
                  <m:oMath xmlns:m="http://schemas.openxmlformats.org/officeDocument/2006/math">
                    <m:sSubSup>
                      <m:sSubSupPr>
                        <m:ctrlPr>
                          <a:rPr lang="en-US" sz="1800" i="1" smtClean="0">
                            <a:latin typeface="Cambria Math" panose="02040503050406030204" pitchFamily="18" charset="0"/>
                          </a:rPr>
                        </m:ctrlPr>
                      </m:sSubSupPr>
                      <m:e>
                        <m:r>
                          <a:rPr lang="en-US" sz="1800" i="1" smtClean="0">
                            <a:latin typeface="Cambria Math" panose="02040503050406030204" pitchFamily="18" charset="0"/>
                            <a:ea typeface="Cambria Math" panose="02040503050406030204" pitchFamily="18" charset="0"/>
                          </a:rPr>
                          <m:t>𝝂</m:t>
                        </m:r>
                      </m:e>
                      <m:sub>
                        <m:r>
                          <a:rPr lang="en-US" sz="1800" b="1" i="1" smtClean="0">
                            <a:latin typeface="Cambria Math" panose="02040503050406030204" pitchFamily="18" charset="0"/>
                          </a:rPr>
                          <m:t>𝒊</m:t>
                        </m:r>
                      </m:sub>
                      <m:sup>
                        <m:r>
                          <a:rPr lang="en-US" sz="1800" b="1" i="1" smtClean="0">
                            <a:latin typeface="Cambria Math" panose="02040503050406030204" pitchFamily="18" charset="0"/>
                          </a:rPr>
                          <m:t>∗</m:t>
                        </m:r>
                      </m:sup>
                    </m:sSubSup>
                  </m:oMath>
                </a14:m>
                <a:r>
                  <a:rPr lang="en-US" sz="1800" dirty="0"/>
                  <a:t>~0.74)</a:t>
                </a:r>
              </a:p>
              <a:p>
                <a:pPr marL="285750" indent="-285750">
                  <a:spcBef>
                    <a:spcPts val="600"/>
                  </a:spcBef>
                  <a:buFont typeface="Arial" panose="020B0604020202020204" pitchFamily="34" charset="0"/>
                  <a:buChar char="•"/>
                </a:pPr>
                <a:r>
                  <a:rPr lang="en-US" sz="1800" dirty="0"/>
                  <a:t>NC ion heat flux contribution to total ion heat flux changes at different radii</a:t>
                </a:r>
              </a:p>
              <a:p>
                <a:pPr marL="285750" indent="-285750">
                  <a:spcBef>
                    <a:spcPts val="600"/>
                  </a:spcBef>
                  <a:buFont typeface="Arial" panose="020B0604020202020204" pitchFamily="34" charset="0"/>
                  <a:buChar char="•"/>
                </a:pPr>
                <a:r>
                  <a:rPr lang="en-US" sz="1800" dirty="0"/>
                  <a:t>Decreasing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𝝂</m:t>
                        </m:r>
                      </m:e>
                      <m:sub>
                        <m:r>
                          <a:rPr lang="en-US" sz="1800" i="1">
                            <a:latin typeface="Cambria Math" panose="02040503050406030204" pitchFamily="18" charset="0"/>
                          </a:rPr>
                          <m:t>𝒊</m:t>
                        </m:r>
                      </m:sub>
                      <m:sup>
                        <m:r>
                          <a:rPr lang="en-US" sz="1800" i="1">
                            <a:latin typeface="Cambria Math" panose="02040503050406030204" pitchFamily="18" charset="0"/>
                          </a:rPr>
                          <m:t>∗</m:t>
                        </m:r>
                      </m:sup>
                    </m:sSubSup>
                  </m:oMath>
                </a14:m>
                <a:r>
                  <a:rPr lang="en-US" sz="1800" dirty="0"/>
                  <a:t>, difference between estimated and neoclassical Q</a:t>
                </a:r>
                <a:r>
                  <a:rPr lang="en-US" sz="1800" baseline="-25000" dirty="0"/>
                  <a:t>i</a:t>
                </a:r>
                <a:r>
                  <a:rPr lang="en-US" sz="1800" dirty="0"/>
                  <a:t> increases (Haskey et al, IAEA 2020)</a:t>
                </a:r>
              </a:p>
            </p:txBody>
          </p:sp>
        </mc:Choice>
        <mc:Fallback>
          <p:sp>
            <p:nvSpPr>
              <p:cNvPr id="7" name="TextBox 6">
                <a:extLst>
                  <a:ext uri="{FF2B5EF4-FFF2-40B4-BE49-F238E27FC236}">
                    <a16:creationId xmlns:a16="http://schemas.microsoft.com/office/drawing/2014/main" id="{735531C3-0D2C-B241-B928-4113172B6CFC}"/>
                  </a:ext>
                </a:extLst>
              </p:cNvPr>
              <p:cNvSpPr txBox="1">
                <a:spLocks noRot="1" noChangeAspect="1" noMove="1" noResize="1" noEditPoints="1" noAdjustHandles="1" noChangeArrowheads="1" noChangeShapeType="1" noTextEdit="1"/>
              </p:cNvSpPr>
              <p:nvPr/>
            </p:nvSpPr>
            <p:spPr>
              <a:xfrm>
                <a:off x="24319" y="994589"/>
                <a:ext cx="4776281" cy="2739211"/>
              </a:xfrm>
              <a:prstGeom prst="rect">
                <a:avLst/>
              </a:prstGeom>
              <a:blipFill>
                <a:blip r:embed="rId3"/>
                <a:stretch>
                  <a:fillRect l="-529" t="-922" b="-2304"/>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6F3F760-F072-584B-8A3B-4834D762CEF7}"/>
              </a:ext>
            </a:extLst>
          </p:cNvPr>
          <p:cNvPicPr>
            <a:picLocks noChangeAspect="1"/>
          </p:cNvPicPr>
          <p:nvPr/>
        </p:nvPicPr>
        <p:blipFill>
          <a:blip r:embed="rId4"/>
          <a:stretch>
            <a:fillRect/>
          </a:stretch>
        </p:blipFill>
        <p:spPr>
          <a:xfrm>
            <a:off x="914400" y="3721802"/>
            <a:ext cx="3886200" cy="2678998"/>
          </a:xfrm>
          <a:prstGeom prst="rect">
            <a:avLst/>
          </a:prstGeom>
        </p:spPr>
      </p:pic>
      <p:sp>
        <p:nvSpPr>
          <p:cNvPr id="12" name="TextBox 11">
            <a:extLst>
              <a:ext uri="{FF2B5EF4-FFF2-40B4-BE49-F238E27FC236}">
                <a16:creationId xmlns:a16="http://schemas.microsoft.com/office/drawing/2014/main" id="{AE2BA272-937C-FA4A-8674-536293FC5DEB}"/>
              </a:ext>
            </a:extLst>
          </p:cNvPr>
          <p:cNvSpPr txBox="1"/>
          <p:nvPr/>
        </p:nvSpPr>
        <p:spPr>
          <a:xfrm>
            <a:off x="2362200" y="6453329"/>
            <a:ext cx="3200400" cy="307777"/>
          </a:xfrm>
          <a:prstGeom prst="rect">
            <a:avLst/>
          </a:prstGeom>
          <a:noFill/>
        </p:spPr>
        <p:txBody>
          <a:bodyPr wrap="square" rtlCol="0">
            <a:spAutoFit/>
          </a:bodyPr>
          <a:lstStyle/>
          <a:p>
            <a:r>
              <a:rPr lang="en-US" sz="1400" dirty="0"/>
              <a:t>E. </a:t>
            </a:r>
            <a:r>
              <a:rPr lang="en-US" sz="1400" dirty="0" err="1"/>
              <a:t>Viezzer</a:t>
            </a:r>
            <a:r>
              <a:rPr lang="en-US" sz="1400" dirty="0"/>
              <a:t> et al., </a:t>
            </a:r>
            <a:r>
              <a:rPr lang="en-US" sz="1400" dirty="0" err="1"/>
              <a:t>Nucl</a:t>
            </a:r>
            <a:r>
              <a:rPr lang="en-US" sz="1400" dirty="0"/>
              <a:t>. Fusion (2017)</a:t>
            </a:r>
          </a:p>
        </p:txBody>
      </p:sp>
      <p:sp>
        <p:nvSpPr>
          <p:cNvPr id="13" name="TextBox 12">
            <a:extLst>
              <a:ext uri="{FF2B5EF4-FFF2-40B4-BE49-F238E27FC236}">
                <a16:creationId xmlns:a16="http://schemas.microsoft.com/office/drawing/2014/main" id="{91F8CE82-AFDB-9941-B2E4-0ABC56D2BAA1}"/>
              </a:ext>
            </a:extLst>
          </p:cNvPr>
          <p:cNvSpPr txBox="1"/>
          <p:nvPr/>
        </p:nvSpPr>
        <p:spPr>
          <a:xfrm>
            <a:off x="1358965" y="6422552"/>
            <a:ext cx="1053494" cy="338554"/>
          </a:xfrm>
          <a:prstGeom prst="rect">
            <a:avLst/>
          </a:prstGeom>
          <a:noFill/>
        </p:spPr>
        <p:txBody>
          <a:bodyPr wrap="none" rtlCol="0">
            <a:spAutoFit/>
          </a:bodyPr>
          <a:lstStyle/>
          <a:p>
            <a:r>
              <a:rPr lang="en-US" sz="1600" dirty="0"/>
              <a:t>ASDEX-U</a:t>
            </a:r>
          </a:p>
        </p:txBody>
      </p:sp>
      <p:sp>
        <p:nvSpPr>
          <p:cNvPr id="14" name="TextBox 13">
            <a:extLst>
              <a:ext uri="{FF2B5EF4-FFF2-40B4-BE49-F238E27FC236}">
                <a16:creationId xmlns:a16="http://schemas.microsoft.com/office/drawing/2014/main" id="{F3712730-4E1C-B944-9F34-84083CC71D41}"/>
              </a:ext>
            </a:extLst>
          </p:cNvPr>
          <p:cNvSpPr txBox="1"/>
          <p:nvPr/>
        </p:nvSpPr>
        <p:spPr>
          <a:xfrm>
            <a:off x="6596678" y="923266"/>
            <a:ext cx="1709122" cy="338554"/>
          </a:xfrm>
          <a:prstGeom prst="rect">
            <a:avLst/>
          </a:prstGeom>
          <a:noFill/>
        </p:spPr>
        <p:txBody>
          <a:bodyPr wrap="none" rtlCol="0">
            <a:spAutoFit/>
          </a:bodyPr>
          <a:lstStyle/>
          <a:p>
            <a:r>
              <a:rPr lang="en-US" sz="1600" dirty="0"/>
              <a:t>DIII-D, this work</a:t>
            </a:r>
          </a:p>
        </p:txBody>
      </p:sp>
      <p:cxnSp>
        <p:nvCxnSpPr>
          <p:cNvPr id="16" name="Straight Arrow Connector 15">
            <a:extLst>
              <a:ext uri="{FF2B5EF4-FFF2-40B4-BE49-F238E27FC236}">
                <a16:creationId xmlns:a16="http://schemas.microsoft.com/office/drawing/2014/main" id="{7148E400-F652-CB41-B42B-72892A5227C9}"/>
              </a:ext>
            </a:extLst>
          </p:cNvPr>
          <p:cNvCxnSpPr/>
          <p:nvPr/>
        </p:nvCxnSpPr>
        <p:spPr bwMode="auto">
          <a:xfrm flipV="1">
            <a:off x="1797018" y="5766372"/>
            <a:ext cx="457200" cy="707552"/>
          </a:xfrm>
          <a:prstGeom prst="straightConnector1">
            <a:avLst/>
          </a:prstGeom>
          <a:noFill/>
          <a:ln w="28575" cap="flat" cmpd="sng" algn="ctr">
            <a:solidFill>
              <a:srgbClr val="FF00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31067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3" y="76200"/>
            <a:ext cx="9067800" cy="762000"/>
          </a:xfrm>
        </p:spPr>
        <p:txBody>
          <a:bodyPr/>
          <a:lstStyle/>
          <a:p>
            <a:r>
              <a:rPr lang="en-US" sz="2400" dirty="0"/>
              <a:t>ITG and TEM-scale </a:t>
            </a:r>
            <a:r>
              <a:rPr lang="en-US" sz="2400" dirty="0" err="1"/>
              <a:t>ñ</a:t>
            </a:r>
            <a:r>
              <a:rPr lang="en-US" sz="2400" dirty="0"/>
              <a:t> in the pedestal are measured by Doppler Backscattering (DBS) Diagnostics </a:t>
            </a:r>
          </a:p>
        </p:txBody>
      </p:sp>
      <mc:AlternateContent xmlns:mc="http://schemas.openxmlformats.org/markup-compatibility/2006">
        <mc:Choice xmlns:a14="http://schemas.microsoft.com/office/drawing/2010/main" Requires="a14">
          <p:sp>
            <p:nvSpPr>
              <p:cNvPr id="8" name="TextBox 7"/>
              <p:cNvSpPr txBox="1"/>
              <p:nvPr/>
            </p:nvSpPr>
            <p:spPr>
              <a:xfrm>
                <a:off x="76201" y="990600"/>
                <a:ext cx="5316990" cy="4756880"/>
              </a:xfrm>
              <a:prstGeom prst="rect">
                <a:avLst/>
              </a:prstGeom>
              <a:noFill/>
            </p:spPr>
            <p:txBody>
              <a:bodyPr wrap="square" rtlCol="0">
                <a:spAutoFit/>
              </a:bodyPr>
              <a:lstStyle/>
              <a:p>
                <a:pPr marL="285750" indent="-285750">
                  <a:lnSpc>
                    <a:spcPct val="120000"/>
                  </a:lnSpc>
                  <a:spcBef>
                    <a:spcPts val="900"/>
                  </a:spcBef>
                  <a:buFont typeface="Arial"/>
                  <a:buChar char="•"/>
                </a:pPr>
                <a:r>
                  <a:rPr lang="en-US" sz="1800" dirty="0"/>
                  <a:t>Spatially, temporally, and wave number resolved </a:t>
                </a:r>
                <a:r>
                  <a:rPr lang="en-US" sz="1800" dirty="0" err="1"/>
                  <a:t>ñ</a:t>
                </a:r>
                <a:r>
                  <a:rPr lang="en-US" sz="1800" dirty="0"/>
                  <a:t> amplitude and its lab frame perpendicular velocity, </a:t>
                </a:r>
                <a14:m>
                  <m:oMath xmlns:m="http://schemas.openxmlformats.org/officeDocument/2006/math">
                    <m:sSub>
                      <m:sSubPr>
                        <m:ctrlPr>
                          <a:rPr lang="en-US" sz="1800" i="1" smtClean="0">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𝝊</m:t>
                        </m:r>
                      </m:e>
                      <m:sub>
                        <m:r>
                          <a:rPr lang="en-US" sz="1800" i="1" smtClean="0">
                            <a:latin typeface="Cambria Math" panose="02040503050406030204" pitchFamily="18" charset="0"/>
                            <a:ea typeface="Cambria Math" panose="02040503050406030204" pitchFamily="18" charset="0"/>
                          </a:rPr>
                          <m:t>⊥</m:t>
                        </m:r>
                      </m:sub>
                    </m:sSub>
                  </m:oMath>
                </a14:m>
                <a:r>
                  <a:rPr lang="el-GR" sz="1800" dirty="0"/>
                  <a:t> </a:t>
                </a:r>
                <a:r>
                  <a:rPr lang="en-US" sz="1800" dirty="0"/>
                  <a:t>are measured. </a:t>
                </a:r>
              </a:p>
              <a:p>
                <a:pPr marL="285750" indent="-285750">
                  <a:lnSpc>
                    <a:spcPct val="120000"/>
                  </a:lnSpc>
                  <a:spcBef>
                    <a:spcPts val="900"/>
                  </a:spcBef>
                  <a:buFont typeface="Arial"/>
                  <a:buChar char="•"/>
                </a:pPr>
                <a:r>
                  <a:rPr lang="en-US" sz="1800" dirty="0"/>
                  <a:t>The 180º backscattered signal is Doppler shifted </a:t>
                </a:r>
                <a:r>
                  <a:rPr lang="en-US" sz="1800" dirty="0" err="1"/>
                  <a:t>w.r.t</a:t>
                </a:r>
                <a:r>
                  <a:rPr lang="en-US" sz="1800" dirty="0"/>
                  <a:t> incident wave (</a:t>
                </a:r>
                <a14:m>
                  <m:oMath xmlns:m="http://schemas.openxmlformats.org/officeDocument/2006/math">
                    <m:sSub>
                      <m:sSubPr>
                        <m:ctrlPr>
                          <a:rPr lang="en-US" sz="1800" i="1" smtClean="0">
                            <a:latin typeface="Cambria Math" panose="02040503050406030204" pitchFamily="18" charset="0"/>
                          </a:rPr>
                        </m:ctrlPr>
                      </m:sSubPr>
                      <m:e>
                        <m:r>
                          <a:rPr lang="en-US" sz="1800" b="1" i="1" smtClean="0">
                            <a:latin typeface="Cambria Math" panose="02040503050406030204" pitchFamily="18" charset="0"/>
                          </a:rPr>
                          <m:t>𝒇</m:t>
                        </m:r>
                      </m:e>
                      <m:sub>
                        <m:r>
                          <a:rPr lang="en-US" sz="1800" b="1" i="1" smtClean="0">
                            <a:latin typeface="Cambria Math" panose="02040503050406030204" pitchFamily="18" charset="0"/>
                          </a:rPr>
                          <m:t>𝑫</m:t>
                        </m:r>
                      </m:sub>
                    </m:sSub>
                    <m:r>
                      <a:rPr lang="en-US" sz="1800" b="1"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𝒌</m:t>
                        </m:r>
                      </m:e>
                      <m:sub>
                        <m:r>
                          <a:rPr lang="en-US" sz="1800" i="1">
                            <a:latin typeface="Cambria Math" panose="02040503050406030204" pitchFamily="18" charset="0"/>
                          </a:rPr>
                          <m:t>ñ</m:t>
                        </m:r>
                      </m:sub>
                    </m:sSub>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𝝊</m:t>
                        </m:r>
                      </m:e>
                      <m:sub>
                        <m:r>
                          <a:rPr lang="en-US" sz="1800" i="1">
                            <a:latin typeface="Cambria Math" panose="02040503050406030204" pitchFamily="18" charset="0"/>
                            <a:ea typeface="Cambria Math" panose="02040503050406030204" pitchFamily="18" charset="0"/>
                          </a:rPr>
                          <m:t>⊥</m:t>
                        </m:r>
                      </m:sub>
                    </m:sSub>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𝟐</m:t>
                    </m:r>
                    <m:r>
                      <a:rPr lang="en-US" sz="1800" b="1" i="1" smtClean="0">
                        <a:latin typeface="Cambria Math" panose="02040503050406030204" pitchFamily="18" charset="0"/>
                        <a:ea typeface="Cambria Math" panose="02040503050406030204" pitchFamily="18" charset="0"/>
                      </a:rPr>
                      <m:t>𝝅</m:t>
                    </m:r>
                  </m:oMath>
                </a14:m>
                <a:r>
                  <a:rPr lang="en-US" sz="1800" dirty="0"/>
                  <a:t>,</a:t>
                </a:r>
                <a:r>
                  <a:rPr lang="el-GR"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𝝊</m:t>
                        </m:r>
                      </m:e>
                      <m:sub>
                        <m:r>
                          <a:rPr lang="en-US" sz="1800" i="1">
                            <a:latin typeface="Cambria Math" panose="02040503050406030204" pitchFamily="18" charset="0"/>
                            <a:ea typeface="Cambria Math" panose="02040503050406030204" pitchFamily="18" charset="0"/>
                          </a:rPr>
                          <m:t>⊥</m:t>
                        </m:r>
                      </m:sub>
                    </m:sSub>
                    <m:r>
                      <a:rPr lang="en-US" sz="1800" b="1" i="0" smtClean="0">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𝝊</m:t>
                        </m:r>
                      </m:e>
                      <m:sub>
                        <m:r>
                          <a:rPr lang="en-US" sz="1800" b="1" i="1" smtClean="0">
                            <a:latin typeface="Cambria Math" panose="02040503050406030204" pitchFamily="18" charset="0"/>
                            <a:ea typeface="Cambria Math" panose="02040503050406030204" pitchFamily="18" charset="0"/>
                          </a:rPr>
                          <m:t>𝑬</m:t>
                        </m:r>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𝑩</m:t>
                        </m:r>
                      </m:sub>
                    </m:sSub>
                    <m:r>
                      <a:rPr lang="en-US" sz="1800" b="1" i="1" smtClean="0">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𝝊</m:t>
                        </m:r>
                      </m:e>
                      <m:sub>
                        <m:r>
                          <a:rPr lang="en-US" sz="1800" b="1" i="1" smtClean="0">
                            <a:latin typeface="Cambria Math" panose="02040503050406030204" pitchFamily="18" charset="0"/>
                            <a:ea typeface="Cambria Math" panose="02040503050406030204" pitchFamily="18" charset="0"/>
                          </a:rPr>
                          <m:t>𝒑𝒉</m:t>
                        </m:r>
                      </m:sub>
                    </m:sSub>
                  </m:oMath>
                </a14:m>
                <a:r>
                  <a:rPr lang="en-US" sz="1800" dirty="0"/>
                  <a:t>) and the intensity of the received signal is proportional to </a:t>
                </a:r>
                <a:r>
                  <a:rPr lang="en-US" sz="1800" dirty="0" err="1"/>
                  <a:t>ñ</a:t>
                </a:r>
                <a:r>
                  <a:rPr lang="en-US" sz="1800" dirty="0"/>
                  <a:t>. </a:t>
                </a:r>
              </a:p>
              <a:p>
                <a:pPr marL="285750" indent="-285750">
                  <a:lnSpc>
                    <a:spcPct val="120000"/>
                  </a:lnSpc>
                  <a:spcBef>
                    <a:spcPts val="900"/>
                  </a:spcBef>
                  <a:buFont typeface="Arial"/>
                  <a:buChar char="•"/>
                </a:pPr>
                <a:r>
                  <a:rPr lang="en-US" sz="1800" dirty="0"/>
                  <a:t>Local </a:t>
                </a:r>
                <a:r>
                  <a:rPr lang="en-US" sz="1800" dirty="0" err="1"/>
                  <a:t>ExB</a:t>
                </a:r>
                <a:r>
                  <a:rPr lang="en-US" sz="1800" dirty="0"/>
                  <a:t> velocity shear is calculated from estimated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𝝊</m:t>
                        </m:r>
                      </m:e>
                      <m:sub>
                        <m:r>
                          <a:rPr lang="en-US" sz="1800" i="1">
                            <a:latin typeface="Cambria Math" panose="02040503050406030204" pitchFamily="18" charset="0"/>
                            <a:ea typeface="Cambria Math" panose="02040503050406030204" pitchFamily="18" charset="0"/>
                          </a:rPr>
                          <m:t>𝑬</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𝑩</m:t>
                        </m:r>
                      </m:sub>
                    </m:sSub>
                  </m:oMath>
                </a14:m>
                <a:r>
                  <a:rPr lang="en-US" sz="1800" dirty="0"/>
                  <a:t> at different probe radii</a:t>
                </a:r>
              </a:p>
              <a:p>
                <a:pPr marL="285750" indent="-285750">
                  <a:lnSpc>
                    <a:spcPct val="120000"/>
                  </a:lnSpc>
                  <a:spcBef>
                    <a:spcPts val="900"/>
                  </a:spcBef>
                  <a:buFont typeface="Arial"/>
                  <a:buChar char="•"/>
                </a:pPr>
                <a:r>
                  <a:rPr lang="en-US" sz="1800" dirty="0"/>
                  <a:t>ITG-scale (</a:t>
                </a:r>
                <a14:m>
                  <m:oMath xmlns:m="http://schemas.openxmlformats.org/officeDocument/2006/math">
                    <m:sSub>
                      <m:sSubPr>
                        <m:ctrlPr>
                          <a:rPr lang="en-US" sz="1800" i="1" smtClean="0">
                            <a:latin typeface="Cambria Math" panose="02040503050406030204" pitchFamily="18" charset="0"/>
                          </a:rPr>
                        </m:ctrlPr>
                      </m:sSubPr>
                      <m:e>
                        <m:r>
                          <a:rPr lang="en-US" sz="1800" b="1" i="1" smtClean="0">
                            <a:latin typeface="Cambria Math" panose="02040503050406030204" pitchFamily="18" charset="0"/>
                          </a:rPr>
                          <m:t>𝒌</m:t>
                        </m:r>
                      </m:e>
                      <m:sub>
                        <m:r>
                          <a:rPr lang="en-US" sz="1800" i="1" smtClean="0">
                            <a:latin typeface="Cambria Math" panose="02040503050406030204" pitchFamily="18" charset="0"/>
                            <a:ea typeface="Cambria Math" panose="02040503050406030204" pitchFamily="18" charset="0"/>
                          </a:rPr>
                          <m:t>𝜽</m:t>
                        </m:r>
                      </m:sub>
                    </m:sSub>
                    <m:sSub>
                      <m:sSubPr>
                        <m:ctrlPr>
                          <a:rPr lang="en-US" sz="1800" i="1" smtClean="0">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𝝆</m:t>
                        </m:r>
                      </m:e>
                      <m:sub>
                        <m:r>
                          <a:rPr lang="en-US" sz="1800" b="1" i="1" smtClean="0">
                            <a:latin typeface="Cambria Math" panose="02040503050406030204" pitchFamily="18" charset="0"/>
                          </a:rPr>
                          <m:t>𝒔</m:t>
                        </m:r>
                      </m:sub>
                    </m:sSub>
                    <m:r>
                      <a:rPr lang="en-US" sz="1800" b="1" i="1" smtClean="0">
                        <a:latin typeface="Cambria Math" panose="02040503050406030204" pitchFamily="18" charset="0"/>
                      </a:rPr>
                      <m:t>~</m:t>
                    </m:r>
                    <m:r>
                      <a:rPr lang="en-US" sz="1800" b="1" i="1" smtClean="0">
                        <a:latin typeface="Cambria Math" panose="02040503050406030204" pitchFamily="18" charset="0"/>
                      </a:rPr>
                      <m:t>𝟎</m:t>
                    </m:r>
                    <m:r>
                      <a:rPr lang="en-US" sz="1800" b="1" i="1" smtClean="0">
                        <a:latin typeface="Cambria Math" panose="02040503050406030204" pitchFamily="18" charset="0"/>
                      </a:rPr>
                      <m:t>.</m:t>
                    </m:r>
                    <m:r>
                      <a:rPr lang="en-US" sz="1800" b="1" i="1" smtClean="0">
                        <a:latin typeface="Cambria Math" panose="02040503050406030204" pitchFamily="18" charset="0"/>
                      </a:rPr>
                      <m:t>𝟑</m:t>
                    </m:r>
                  </m:oMath>
                </a14:m>
                <a:r>
                  <a:rPr lang="en-US" sz="1800" dirty="0"/>
                  <a:t>) </a:t>
                </a:r>
                <a:r>
                  <a:rPr lang="en-US" sz="1800" dirty="0" err="1"/>
                  <a:t>ñ</a:t>
                </a:r>
                <a:r>
                  <a:rPr lang="en-US" sz="1800" dirty="0"/>
                  <a:t> is measured near the foot of the pedestal whereas TEM-scale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𝒌</m:t>
                        </m:r>
                      </m:e>
                      <m:sub>
                        <m:r>
                          <a:rPr lang="en-US" sz="1800" i="1">
                            <a:latin typeface="Cambria Math" panose="02040503050406030204" pitchFamily="18" charset="0"/>
                            <a:ea typeface="Cambria Math" panose="02040503050406030204" pitchFamily="18" charset="0"/>
                          </a:rPr>
                          <m:t>𝜽</m:t>
                        </m:r>
                      </m:sub>
                    </m:sSub>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𝝆</m:t>
                        </m:r>
                      </m:e>
                      <m:sub>
                        <m:r>
                          <a:rPr lang="en-US" sz="1800" i="1">
                            <a:latin typeface="Cambria Math" panose="02040503050406030204" pitchFamily="18" charset="0"/>
                          </a:rPr>
                          <m:t>𝒔</m:t>
                        </m:r>
                      </m:sub>
                    </m:sSub>
                    <m:r>
                      <a:rPr lang="en-US" sz="1800" i="1">
                        <a:latin typeface="Cambria Math" charset="0"/>
                      </a:rPr>
                      <m:t>~</m:t>
                    </m:r>
                    <m:r>
                      <a:rPr lang="en-US" sz="1800">
                        <a:latin typeface="Cambria Math" charset="0"/>
                      </a:rPr>
                      <m:t>𝟎</m:t>
                    </m:r>
                    <m:r>
                      <a:rPr lang="en-US" sz="1800">
                        <a:latin typeface="Cambria Math" charset="0"/>
                      </a:rPr>
                      <m:t>.</m:t>
                    </m:r>
                    <m:r>
                      <a:rPr lang="en-US" sz="1800">
                        <a:latin typeface="Cambria Math" charset="0"/>
                      </a:rPr>
                      <m:t>𝟕</m:t>
                    </m:r>
                  </m:oMath>
                </a14:m>
                <a:r>
                  <a:rPr lang="en-US" sz="1800" dirty="0"/>
                  <a:t>-1.2) </a:t>
                </a:r>
                <a:r>
                  <a:rPr lang="en-US" sz="1800" dirty="0" err="1"/>
                  <a:t>ñ</a:t>
                </a:r>
                <a:r>
                  <a:rPr lang="en-US" sz="1800" dirty="0"/>
                  <a:t> is measured in the steep gradient region of the pedestal.</a:t>
                </a:r>
              </a:p>
            </p:txBody>
          </p:sp>
        </mc:Choice>
        <mc:Fallback>
          <p:sp>
            <p:nvSpPr>
              <p:cNvPr id="8" name="TextBox 7"/>
              <p:cNvSpPr txBox="1">
                <a:spLocks noRot="1" noChangeAspect="1" noMove="1" noResize="1" noEditPoints="1" noAdjustHandles="1" noChangeArrowheads="1" noChangeShapeType="1" noTextEdit="1"/>
              </p:cNvSpPr>
              <p:nvPr/>
            </p:nvSpPr>
            <p:spPr>
              <a:xfrm>
                <a:off x="76201" y="990600"/>
                <a:ext cx="5316990" cy="4756880"/>
              </a:xfrm>
              <a:prstGeom prst="rect">
                <a:avLst/>
              </a:prstGeom>
              <a:blipFill>
                <a:blip r:embed="rId3"/>
                <a:stretch>
                  <a:fillRect l="-955" t="-533" b="-1067"/>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1B2F7024-0D14-7840-953D-5F7873FCA940}"/>
              </a:ext>
            </a:extLst>
          </p:cNvPr>
          <p:cNvGrpSpPr/>
          <p:nvPr/>
        </p:nvGrpSpPr>
        <p:grpSpPr>
          <a:xfrm>
            <a:off x="6317541" y="4343400"/>
            <a:ext cx="2369259" cy="1828800"/>
            <a:chOff x="6317541" y="3962400"/>
            <a:chExt cx="2369259" cy="1828800"/>
          </a:xfrm>
        </p:grpSpPr>
        <p:pic>
          <p:nvPicPr>
            <p:cNvPr id="11" name="Picture 10" descr="180˚backscattering.png">
              <a:extLst>
                <a:ext uri="{FF2B5EF4-FFF2-40B4-BE49-F238E27FC236}">
                  <a16:creationId xmlns:a16="http://schemas.microsoft.com/office/drawing/2014/main" id="{A17BBFCF-070F-F246-B1AB-C974B7F28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7541" y="3962400"/>
              <a:ext cx="1945879" cy="1828800"/>
            </a:xfrm>
            <a:prstGeom prst="rect">
              <a:avLst/>
            </a:prstGeom>
          </p:spPr>
        </p:pic>
        <p:grpSp>
          <p:nvGrpSpPr>
            <p:cNvPr id="22" name="Group 21">
              <a:extLst>
                <a:ext uri="{FF2B5EF4-FFF2-40B4-BE49-F238E27FC236}">
                  <a16:creationId xmlns:a16="http://schemas.microsoft.com/office/drawing/2014/main" id="{B0B51FEE-EBCD-8D48-9BFB-54D618AC736C}"/>
                </a:ext>
              </a:extLst>
            </p:cNvPr>
            <p:cNvGrpSpPr/>
            <p:nvPr/>
          </p:nvGrpSpPr>
          <p:grpSpPr>
            <a:xfrm>
              <a:off x="8001000" y="5274967"/>
              <a:ext cx="685800" cy="287633"/>
              <a:chOff x="8001000" y="5029200"/>
              <a:chExt cx="685800" cy="287633"/>
            </a:xfrm>
          </p:grpSpPr>
          <p:sp>
            <p:nvSpPr>
              <p:cNvPr id="3" name="Triangle 2">
                <a:extLst>
                  <a:ext uri="{FF2B5EF4-FFF2-40B4-BE49-F238E27FC236}">
                    <a16:creationId xmlns:a16="http://schemas.microsoft.com/office/drawing/2014/main" id="{80087610-C83F-BA48-9D73-FE4A422EA613}"/>
                  </a:ext>
                </a:extLst>
              </p:cNvPr>
              <p:cNvSpPr/>
              <p:nvPr/>
            </p:nvSpPr>
            <p:spPr>
              <a:xfrm rot="6047321">
                <a:off x="8303288" y="5105400"/>
                <a:ext cx="228600" cy="194265"/>
              </a:xfrm>
              <a:prstGeom prst="triangle">
                <a:avLst/>
              </a:prstGeom>
              <a:no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tlCol="0" anchor="ctr"/>
              <a:lstStyle/>
              <a:p>
                <a:pPr algn="ctr"/>
                <a:endParaRPr lang="en-US"/>
              </a:p>
            </p:txBody>
          </p:sp>
          <p:cxnSp>
            <p:nvCxnSpPr>
              <p:cNvPr id="6" name="Straight Connector 5">
                <a:extLst>
                  <a:ext uri="{FF2B5EF4-FFF2-40B4-BE49-F238E27FC236}">
                    <a16:creationId xmlns:a16="http://schemas.microsoft.com/office/drawing/2014/main" id="{EF8D1FA0-222F-A545-8727-6A9C249AD5CD}"/>
                  </a:ext>
                </a:extLst>
              </p:cNvPr>
              <p:cNvCxnSpPr>
                <a:cxnSpLocks/>
                <a:stCxn id="3" idx="0"/>
              </p:cNvCxnSpPr>
              <p:nvPr/>
            </p:nvCxnSpPr>
            <p:spPr bwMode="auto">
              <a:xfrm>
                <a:off x="8513004" y="5220714"/>
                <a:ext cx="173796" cy="42065"/>
              </a:xfrm>
              <a:prstGeom prst="line">
                <a:avLst/>
              </a:prstGeom>
              <a:noFill/>
              <a:ln w="28575" cap="flat" cmpd="sng" algn="ctr">
                <a:solidFill>
                  <a:srgbClr val="FF0000"/>
                </a:solidFill>
                <a:prstDash val="solid"/>
                <a:round/>
                <a:headEnd type="none" w="med" len="med"/>
                <a:tailEnd type="non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5" name="Straight Arrow Connector 14">
                <a:extLst>
                  <a:ext uri="{FF2B5EF4-FFF2-40B4-BE49-F238E27FC236}">
                    <a16:creationId xmlns:a16="http://schemas.microsoft.com/office/drawing/2014/main" id="{1FD5241D-1BAC-5C4C-9B99-606110BE0114}"/>
                  </a:ext>
                </a:extLst>
              </p:cNvPr>
              <p:cNvCxnSpPr/>
              <p:nvPr/>
            </p:nvCxnSpPr>
            <p:spPr bwMode="auto">
              <a:xfrm flipH="1" flipV="1">
                <a:off x="8077200" y="5029200"/>
                <a:ext cx="186220" cy="42870"/>
              </a:xfrm>
              <a:prstGeom prst="straightConnector1">
                <a:avLst/>
              </a:prstGeom>
              <a:noFill/>
              <a:ln w="28575" cap="flat" cmpd="sng" algn="ctr">
                <a:solidFill>
                  <a:srgbClr val="004182"/>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Connector 16">
                <a:extLst>
                  <a:ext uri="{FF2B5EF4-FFF2-40B4-BE49-F238E27FC236}">
                    <a16:creationId xmlns:a16="http://schemas.microsoft.com/office/drawing/2014/main" id="{F6F6B24C-C8D9-A149-AC41-3344190898A3}"/>
                  </a:ext>
                </a:extLst>
              </p:cNvPr>
              <p:cNvCxnSpPr>
                <a:cxnSpLocks/>
              </p:cNvCxnSpPr>
              <p:nvPr/>
            </p:nvCxnSpPr>
            <p:spPr bwMode="auto">
              <a:xfrm>
                <a:off x="8001000" y="5202916"/>
                <a:ext cx="223577" cy="54884"/>
              </a:xfrm>
              <a:prstGeom prst="line">
                <a:avLst/>
              </a:prstGeom>
              <a:noFill/>
              <a:ln w="28575" cap="flat" cmpd="sng" algn="ctr">
                <a:solidFill>
                  <a:srgbClr val="FF00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pic>
        <p:nvPicPr>
          <p:cNvPr id="25" name="Picture 24">
            <a:extLst>
              <a:ext uri="{FF2B5EF4-FFF2-40B4-BE49-F238E27FC236}">
                <a16:creationId xmlns:a16="http://schemas.microsoft.com/office/drawing/2014/main" id="{A2D946B9-879F-6A4C-A759-BD7908BD5696}"/>
              </a:ext>
            </a:extLst>
          </p:cNvPr>
          <p:cNvPicPr>
            <a:picLocks noChangeAspect="1"/>
          </p:cNvPicPr>
          <p:nvPr/>
        </p:nvPicPr>
        <p:blipFill>
          <a:blip r:embed="rId5"/>
          <a:stretch>
            <a:fillRect/>
          </a:stretch>
        </p:blipFill>
        <p:spPr>
          <a:xfrm>
            <a:off x="5167371" y="1069974"/>
            <a:ext cx="3900428" cy="2985793"/>
          </a:xfrm>
          <a:prstGeom prst="rect">
            <a:avLst/>
          </a:prstGeom>
        </p:spPr>
      </p:pic>
      <p:sp>
        <p:nvSpPr>
          <p:cNvPr id="26" name="Rectangle 25">
            <a:extLst>
              <a:ext uri="{FF2B5EF4-FFF2-40B4-BE49-F238E27FC236}">
                <a16:creationId xmlns:a16="http://schemas.microsoft.com/office/drawing/2014/main" id="{BC22D9B6-5480-8142-B69C-EEF4ECB739FA}"/>
              </a:ext>
            </a:extLst>
          </p:cNvPr>
          <p:cNvSpPr/>
          <p:nvPr/>
        </p:nvSpPr>
        <p:spPr>
          <a:xfrm>
            <a:off x="6248400" y="5959762"/>
            <a:ext cx="1447800" cy="288638"/>
          </a:xfrm>
          <a:prstGeom prst="rect">
            <a:avLst/>
          </a:prstGeom>
          <a:solidFill>
            <a:schemeClr val="bg1"/>
          </a:solidFill>
          <a:ln w="28575" cap="flat" cmpd="sng" algn="ctr">
            <a:no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tlCol="0" anchor="ctr"/>
          <a:lstStyle/>
          <a:p>
            <a:pPr algn="ctr"/>
            <a:endParaRPr lang="en-US"/>
          </a:p>
        </p:txBody>
      </p:sp>
    </p:spTree>
    <p:extLst>
      <p:ext uri="{BB962C8B-B14F-4D97-AF65-F5344CB8AC3E}">
        <p14:creationId xmlns:p14="http://schemas.microsoft.com/office/powerpoint/2010/main" val="3894702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0099-54DC-924D-822B-D93847385058}"/>
              </a:ext>
            </a:extLst>
          </p:cNvPr>
          <p:cNvSpPr>
            <a:spLocks noGrp="1"/>
          </p:cNvSpPr>
          <p:nvPr>
            <p:ph type="title"/>
          </p:nvPr>
        </p:nvSpPr>
        <p:spPr/>
        <p:txBody>
          <a:bodyPr/>
          <a:lstStyle/>
          <a:p>
            <a:r>
              <a:rPr lang="en-US" sz="2400" dirty="0"/>
              <a:t>ITG-Scale </a:t>
            </a:r>
            <a:r>
              <a:rPr lang="en-US" sz="2400" dirty="0" err="1"/>
              <a:t>ñ</a:t>
            </a:r>
            <a:r>
              <a:rPr lang="en-US" sz="2400" dirty="0"/>
              <a:t> near pedestal foot  increases right after ELM and is subsequently suppressed until the next ELM </a:t>
            </a:r>
          </a:p>
        </p:txBody>
      </p:sp>
      <p:sp>
        <p:nvSpPr>
          <p:cNvPr id="6" name="TextBox 5">
            <a:extLst>
              <a:ext uri="{FF2B5EF4-FFF2-40B4-BE49-F238E27FC236}">
                <a16:creationId xmlns:a16="http://schemas.microsoft.com/office/drawing/2014/main" id="{B2705325-5D6B-3044-9CBF-70C0C1A407A2}"/>
              </a:ext>
            </a:extLst>
          </p:cNvPr>
          <p:cNvSpPr txBox="1"/>
          <p:nvPr/>
        </p:nvSpPr>
        <p:spPr>
          <a:xfrm>
            <a:off x="64770" y="3810000"/>
            <a:ext cx="4583430" cy="246221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800" dirty="0"/>
              <a:t>ITG scale </a:t>
            </a:r>
            <a:r>
              <a:rPr lang="en-US" sz="1800" dirty="0" err="1"/>
              <a:t>ñ</a:t>
            </a:r>
            <a:r>
              <a:rPr lang="en-US" sz="1800" dirty="0"/>
              <a:t> measured near foot of the pedestal increases just after ELM event</a:t>
            </a:r>
          </a:p>
          <a:p>
            <a:pPr marL="742950" lvl="1" indent="-285750">
              <a:spcBef>
                <a:spcPts val="600"/>
              </a:spcBef>
              <a:buFont typeface="Courier New" panose="02070309020205020404" pitchFamily="49" charset="0"/>
              <a:buChar char="o"/>
            </a:pPr>
            <a:r>
              <a:rPr lang="en-US" sz="1800" dirty="0"/>
              <a:t>Reduced progressively until next ELM but not completely suppressed</a:t>
            </a:r>
          </a:p>
          <a:p>
            <a:pPr marL="742950" lvl="1" indent="-285750">
              <a:spcBef>
                <a:spcPts val="600"/>
              </a:spcBef>
              <a:buFont typeface="Courier New" panose="02070309020205020404" pitchFamily="49" charset="0"/>
              <a:buChar char="o"/>
            </a:pPr>
            <a:r>
              <a:rPr lang="en-US" sz="1800" dirty="0"/>
              <a:t>Has temporal correlation with Divertor </a:t>
            </a:r>
            <a:r>
              <a:rPr lang="en-US" sz="1800" dirty="0">
                <a:latin typeface="Times New Roman" panose="02020603050405020304" pitchFamily="18" charset="0"/>
                <a:cs typeface="Times New Roman" panose="02020603050405020304" pitchFamily="18" charset="0"/>
              </a:rPr>
              <a:t>D</a:t>
            </a:r>
            <a:r>
              <a:rPr lang="el-GR" sz="1800" baseline="-25000" dirty="0">
                <a:latin typeface="Times New Roman" panose="02020603050405020304" pitchFamily="18" charset="0"/>
                <a:cs typeface="Times New Roman" panose="02020603050405020304" pitchFamily="18" charset="0"/>
              </a:rPr>
              <a:t>α</a:t>
            </a:r>
            <a:r>
              <a:rPr lang="en-US" sz="1800" dirty="0">
                <a:latin typeface="Times New Roman" panose="02020603050405020304" pitchFamily="18" charset="0"/>
                <a:cs typeface="Times New Roman" panose="02020603050405020304" pitchFamily="18" charset="0"/>
              </a:rPr>
              <a:t> </a:t>
            </a:r>
            <a:r>
              <a:rPr lang="en-US" sz="1800" dirty="0"/>
              <a:t>emission intensity </a:t>
            </a:r>
          </a:p>
        </p:txBody>
      </p:sp>
      <p:pic>
        <p:nvPicPr>
          <p:cNvPr id="19" name="Picture 18">
            <a:extLst>
              <a:ext uri="{FF2B5EF4-FFF2-40B4-BE49-F238E27FC236}">
                <a16:creationId xmlns:a16="http://schemas.microsoft.com/office/drawing/2014/main" id="{4B383EDF-7C60-EE4F-BB37-68ED22624E19}"/>
              </a:ext>
            </a:extLst>
          </p:cNvPr>
          <p:cNvPicPr>
            <a:picLocks noChangeAspect="1"/>
          </p:cNvPicPr>
          <p:nvPr/>
        </p:nvPicPr>
        <p:blipFill>
          <a:blip r:embed="rId2"/>
          <a:stretch>
            <a:fillRect/>
          </a:stretch>
        </p:blipFill>
        <p:spPr>
          <a:xfrm>
            <a:off x="4190999" y="1028700"/>
            <a:ext cx="4950669" cy="4855464"/>
          </a:xfrm>
          <a:prstGeom prst="rect">
            <a:avLst/>
          </a:prstGeom>
        </p:spPr>
      </p:pic>
      <p:pic>
        <p:nvPicPr>
          <p:cNvPr id="11" name="Picture 10">
            <a:extLst>
              <a:ext uri="{FF2B5EF4-FFF2-40B4-BE49-F238E27FC236}">
                <a16:creationId xmlns:a16="http://schemas.microsoft.com/office/drawing/2014/main" id="{5A4593E8-C7E4-5C44-90C7-92A94F4427C2}"/>
              </a:ext>
            </a:extLst>
          </p:cNvPr>
          <p:cNvPicPr>
            <a:picLocks noChangeAspect="1"/>
          </p:cNvPicPr>
          <p:nvPr/>
        </p:nvPicPr>
        <p:blipFill>
          <a:blip r:embed="rId3"/>
          <a:stretch>
            <a:fillRect/>
          </a:stretch>
        </p:blipFill>
        <p:spPr>
          <a:xfrm>
            <a:off x="79933" y="966057"/>
            <a:ext cx="3674770" cy="2813051"/>
          </a:xfrm>
          <a:prstGeom prst="rect">
            <a:avLst/>
          </a:prstGeom>
        </p:spPr>
      </p:pic>
      <p:cxnSp>
        <p:nvCxnSpPr>
          <p:cNvPr id="10" name="Straight Arrow Connector 9">
            <a:extLst>
              <a:ext uri="{FF2B5EF4-FFF2-40B4-BE49-F238E27FC236}">
                <a16:creationId xmlns:a16="http://schemas.microsoft.com/office/drawing/2014/main" id="{4BABC150-B99D-AA43-B866-A8B31EE1ADAD}"/>
              </a:ext>
            </a:extLst>
          </p:cNvPr>
          <p:cNvCxnSpPr>
            <a:cxnSpLocks/>
          </p:cNvCxnSpPr>
          <p:nvPr/>
        </p:nvCxnSpPr>
        <p:spPr bwMode="auto">
          <a:xfrm flipH="1">
            <a:off x="3200401" y="2057400"/>
            <a:ext cx="2285999" cy="1066800"/>
          </a:xfrm>
          <a:prstGeom prst="straightConnector1">
            <a:avLst/>
          </a:prstGeom>
          <a:noFill/>
          <a:ln w="25400" cap="flat" cmpd="sng" algn="ctr">
            <a:solidFill>
              <a:srgbClr val="FF0000"/>
            </a:solidFill>
            <a:prstDash val="solid"/>
            <a:round/>
            <a:headEnd type="none" w="med" len="med"/>
            <a:tailEnd type="triangle"/>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757531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6BFED7BF-CB65-BF4A-BA59-47353439C871}"/>
                  </a:ext>
                </a:extLst>
              </p:cNvPr>
              <p:cNvSpPr>
                <a:spLocks noGrp="1"/>
              </p:cNvSpPr>
              <p:nvPr>
                <p:ph type="title"/>
              </p:nvPr>
            </p:nvSpPr>
            <p:spPr/>
            <p:txBody>
              <a:bodyPr/>
              <a:lstStyle/>
              <a:p>
                <a:r>
                  <a:rPr lang="en-US" sz="2400" dirty="0"/>
                  <a:t>Suppression of ITG-scale turbulence correlates with </a:t>
                </a:r>
                <a:r>
                  <a:rPr lang="en-US" sz="2400" dirty="0" err="1"/>
                  <a:t>ExB</a:t>
                </a:r>
                <a:r>
                  <a:rPr lang="en-US" sz="2400" dirty="0"/>
                  <a:t> shear evolution and increase in pedestal </a:t>
                </a:r>
                <a14:m>
                  <m:oMath xmlns:m="http://schemas.openxmlformats.org/officeDocument/2006/math">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b="1" i="1" smtClean="0">
                            <a:latin typeface="Cambria Math" panose="02040503050406030204" pitchFamily="18" charset="0"/>
                            <a:ea typeface="Cambria Math" panose="02040503050406030204" pitchFamily="18" charset="0"/>
                          </a:rPr>
                          <m:t>𝒏</m:t>
                        </m:r>
                      </m:e>
                      <m:sub>
                        <m:r>
                          <a:rPr lang="en-US" sz="2400" i="1">
                            <a:latin typeface="Cambria Math" panose="02040503050406030204" pitchFamily="18" charset="0"/>
                            <a:ea typeface="Cambria Math" panose="02040503050406030204" pitchFamily="18" charset="0"/>
                          </a:rPr>
                          <m:t>𝒆</m:t>
                        </m:r>
                      </m:sub>
                    </m:sSub>
                  </m:oMath>
                </a14:m>
                <a:endParaRPr lang="en-US" sz="2400" dirty="0"/>
              </a:p>
            </p:txBody>
          </p:sp>
        </mc:Choice>
        <mc:Fallback>
          <p:sp>
            <p:nvSpPr>
              <p:cNvPr id="2" name="Title 1">
                <a:extLst>
                  <a:ext uri="{FF2B5EF4-FFF2-40B4-BE49-F238E27FC236}">
                    <a16:creationId xmlns:a16="http://schemas.microsoft.com/office/drawing/2014/main" id="{6BFED7BF-CB65-BF4A-BA59-47353439C871}"/>
                  </a:ext>
                </a:extLst>
              </p:cNvPr>
              <p:cNvSpPr>
                <a:spLocks noGrp="1" noRot="1" noChangeAspect="1" noMove="1" noResize="1" noEditPoints="1" noAdjustHandles="1" noChangeArrowheads="1" noChangeShapeType="1" noTextEdit="1"/>
              </p:cNvSpPr>
              <p:nvPr>
                <p:ph type="title"/>
              </p:nvPr>
            </p:nvSpPr>
            <p:spPr>
              <a:blipFill>
                <a:blip r:embed="rId2"/>
                <a:stretch>
                  <a:fillRect l="-1119" t="-11475" b="-196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2CDF18B2-037B-1840-969B-08EF688B1B91}"/>
                  </a:ext>
                </a:extLst>
              </p:cNvPr>
              <p:cNvSpPr txBox="1"/>
              <p:nvPr/>
            </p:nvSpPr>
            <p:spPr>
              <a:xfrm>
                <a:off x="152400" y="1219200"/>
                <a:ext cx="5715000" cy="4540538"/>
              </a:xfrm>
              <a:prstGeom prst="rect">
                <a:avLst/>
              </a:prstGeom>
              <a:noFill/>
            </p:spPr>
            <p:txBody>
              <a:bodyPr wrap="square" rtlCol="0">
                <a:spAutoFit/>
              </a:bodyPr>
              <a:lstStyle/>
              <a:p>
                <a:pPr marL="285750" indent="-285750">
                  <a:spcBef>
                    <a:spcPts val="900"/>
                  </a:spcBef>
                  <a:buFont typeface="Arial" panose="020B0604020202020204" pitchFamily="34" charset="0"/>
                  <a:buChar char="•"/>
                </a:pPr>
                <a:r>
                  <a:rPr lang="en-US" sz="1800" dirty="0"/>
                  <a:t>ExB shear near pedestal foot drops right after ELM crash and ITG scale </a:t>
                </a:r>
                <a:r>
                  <a:rPr lang="en-US" sz="1800" dirty="0" err="1"/>
                  <a:t>ñ</a:t>
                </a:r>
                <a:r>
                  <a:rPr lang="en-US" sz="1800" dirty="0"/>
                  <a:t> increases</a:t>
                </a:r>
              </a:p>
              <a:p>
                <a:pPr marL="285750" indent="-285750">
                  <a:spcBef>
                    <a:spcPts val="900"/>
                  </a:spcBef>
                  <a:buFont typeface="Arial" panose="020B0604020202020204" pitchFamily="34" charset="0"/>
                  <a:buChar char="•"/>
                </a:pPr>
                <a:r>
                  <a:rPr lang="en-US" sz="1800" dirty="0"/>
                  <a:t>Within few </a:t>
                </a:r>
                <a:r>
                  <a:rPr lang="en-US" sz="1800" dirty="0" err="1"/>
                  <a:t>ms</a:t>
                </a:r>
                <a:r>
                  <a:rPr lang="en-US" sz="1800" dirty="0"/>
                  <a:t>, local </a:t>
                </a:r>
                <a:r>
                  <a:rPr lang="en-US" sz="1800" dirty="0" err="1"/>
                  <a:t>ExB</a:t>
                </a:r>
                <a:r>
                  <a:rPr lang="en-US" sz="1800" dirty="0"/>
                  <a:t> shear increases and ITG-scale </a:t>
                </a:r>
                <a:r>
                  <a:rPr lang="en-US" sz="1800" dirty="0" err="1"/>
                  <a:t>ñ</a:t>
                </a:r>
                <a:r>
                  <a:rPr lang="en-US" sz="1800" dirty="0"/>
                  <a:t> is suppressed</a:t>
                </a:r>
              </a:p>
              <a:p>
                <a:pPr marL="285750" indent="-285750">
                  <a:spcBef>
                    <a:spcPts val="900"/>
                  </a:spcBef>
                  <a:buFont typeface="Arial" panose="020B0604020202020204" pitchFamily="34" charset="0"/>
                  <a:buChar char="•"/>
                </a:pPr>
                <a14:m>
                  <m:oMath xmlns:m="http://schemas.openxmlformats.org/officeDocument/2006/math">
                    <m:r>
                      <m:rPr>
                        <m:nor/>
                      </m:rPr>
                      <a:rPr lang="en-US" sz="1800" dirty="0"/>
                      <m:t>Further</m:t>
                    </m:r>
                    <m:r>
                      <m:rPr>
                        <m:nor/>
                      </m:rPr>
                      <a:rPr lang="en-US" sz="1800" dirty="0"/>
                      <m:t> </m:t>
                    </m:r>
                    <m:r>
                      <m:rPr>
                        <m:nor/>
                      </m:rPr>
                      <a:rPr lang="en-US" sz="1800" dirty="0"/>
                      <m:t>increase</m:t>
                    </m:r>
                    <m:r>
                      <m:rPr>
                        <m:nor/>
                      </m:rPr>
                      <a:rPr lang="en-US" sz="1800" dirty="0"/>
                      <m:t> </m:t>
                    </m:r>
                    <m:r>
                      <m:rPr>
                        <m:nor/>
                      </m:rPr>
                      <a:rPr lang="en-US" sz="1800" dirty="0"/>
                      <m:t>in</m:t>
                    </m:r>
                    <m:r>
                      <m:rPr>
                        <m:nor/>
                      </m:rPr>
                      <a:rPr lang="en-US" sz="1800" dirty="0"/>
                      <m:t> </m:t>
                    </m:r>
                    <m:r>
                      <m:rPr>
                        <m:nor/>
                      </m:rPr>
                      <a:rPr lang="en-US" sz="1800" dirty="0"/>
                      <m:t>local</m:t>
                    </m:r>
                    <m:r>
                      <m:rPr>
                        <m:nor/>
                      </m:rPr>
                      <a:rPr lang="en-US" sz="1800" dirty="0"/>
                      <m:t> </m:t>
                    </m:r>
                    <m:r>
                      <m:rPr>
                        <m:nor/>
                      </m:rPr>
                      <a:rPr lang="en-US" sz="1800" dirty="0"/>
                      <m:t>ExB</m:t>
                    </m:r>
                    <m:r>
                      <m:rPr>
                        <m:nor/>
                      </m:rPr>
                      <a:rPr lang="en-US" sz="1800" dirty="0"/>
                      <m:t> </m:t>
                    </m:r>
                    <m:r>
                      <m:rPr>
                        <m:nor/>
                      </m:rPr>
                      <a:rPr lang="en-US" sz="1800" dirty="0"/>
                      <m:t>shear</m:t>
                    </m:r>
                    <m:r>
                      <m:rPr>
                        <m:nor/>
                      </m:rPr>
                      <a:rPr lang="en-US" sz="1800" dirty="0"/>
                      <m:t> </m:t>
                    </m:r>
                    <m:r>
                      <m:rPr>
                        <m:nor/>
                      </m:rPr>
                      <a:rPr lang="en-US" sz="1800" dirty="0"/>
                      <m:t>leads</m:t>
                    </m:r>
                    <m:r>
                      <m:rPr>
                        <m:nor/>
                      </m:rPr>
                      <a:rPr lang="en-US" sz="1800" dirty="0"/>
                      <m:t> </m:t>
                    </m:r>
                    <m:r>
                      <m:rPr>
                        <m:nor/>
                      </m:rPr>
                      <a:rPr lang="en-US" sz="1800" dirty="0"/>
                      <m:t>to</m:t>
                    </m:r>
                    <m:r>
                      <m:rPr>
                        <m:nor/>
                      </m:rPr>
                      <a:rPr lang="en-US" sz="1800" dirty="0"/>
                      <m:t> </m:t>
                    </m:r>
                    <m:r>
                      <m:rPr>
                        <m:nor/>
                      </m:rPr>
                      <a:rPr lang="en-US" sz="1800" dirty="0"/>
                      <m:t>further</m:t>
                    </m:r>
                    <m:r>
                      <m:rPr>
                        <m:nor/>
                      </m:rPr>
                      <a:rPr lang="en-US" sz="1800" dirty="0"/>
                      <m:t> </m:t>
                    </m:r>
                    <m:r>
                      <m:rPr>
                        <m:nor/>
                      </m:rPr>
                      <a:rPr lang="en-US" sz="1800" dirty="0"/>
                      <m:t>but</m:t>
                    </m:r>
                    <m:r>
                      <m:rPr>
                        <m:nor/>
                      </m:rPr>
                      <a:rPr lang="en-US" sz="1800" dirty="0"/>
                      <m:t> </m:t>
                    </m:r>
                    <m:r>
                      <m:rPr>
                        <m:nor/>
                      </m:rPr>
                      <a:rPr lang="en-US" sz="1800" dirty="0"/>
                      <m:t>small</m:t>
                    </m:r>
                    <m:r>
                      <m:rPr>
                        <m:nor/>
                      </m:rPr>
                      <a:rPr lang="en-US" sz="1800" dirty="0"/>
                      <m:t> </m:t>
                    </m:r>
                    <m:r>
                      <m:rPr>
                        <m:nor/>
                      </m:rPr>
                      <a:rPr lang="en-US" sz="1800" dirty="0"/>
                      <m:t>decrease</m:t>
                    </m:r>
                    <m:r>
                      <m:rPr>
                        <m:nor/>
                      </m:rPr>
                      <a:rPr lang="en-US" sz="1800" dirty="0"/>
                      <m:t> </m:t>
                    </m:r>
                    <m:r>
                      <m:rPr>
                        <m:nor/>
                      </m:rPr>
                      <a:rPr lang="en-US" sz="1800" dirty="0"/>
                      <m:t>in</m:t>
                    </m:r>
                    <m:r>
                      <m:rPr>
                        <m:nor/>
                      </m:rPr>
                      <a:rPr lang="en-US" sz="1800" dirty="0"/>
                      <m:t> </m:t>
                    </m:r>
                    <m:r>
                      <m:rPr>
                        <m:nor/>
                      </m:rPr>
                      <a:rPr lang="en-US" sz="1800" dirty="0"/>
                      <m:t>ITG</m:t>
                    </m:r>
                    <m:r>
                      <m:rPr>
                        <m:nor/>
                      </m:rPr>
                      <a:rPr lang="en-US" sz="1800" dirty="0"/>
                      <m:t>-</m:t>
                    </m:r>
                    <m:r>
                      <m:rPr>
                        <m:nor/>
                      </m:rPr>
                      <a:rPr lang="en-US" sz="1800" dirty="0"/>
                      <m:t>scale</m:t>
                    </m:r>
                    <m:r>
                      <m:rPr>
                        <m:nor/>
                      </m:rPr>
                      <a:rPr lang="en-US" sz="1800" dirty="0"/>
                      <m:t> ñ </m:t>
                    </m:r>
                    <m:r>
                      <m:rPr>
                        <m:nor/>
                      </m:rPr>
                      <a:rPr lang="en-US" sz="1800" dirty="0"/>
                      <m:t>but</m:t>
                    </m:r>
                    <m:r>
                      <m:rPr>
                        <m:nor/>
                      </m:rPr>
                      <a:rPr lang="en-US" sz="1800" dirty="0"/>
                      <m:t> </m:t>
                    </m:r>
                    <m:r>
                      <m:rPr>
                        <m:nor/>
                      </m:rPr>
                      <a:rPr lang="en-US" sz="1800" dirty="0"/>
                      <m:t>not</m:t>
                    </m:r>
                    <m:r>
                      <m:rPr>
                        <m:nor/>
                      </m:rPr>
                      <a:rPr lang="en-US" sz="1800" dirty="0"/>
                      <m:t> </m:t>
                    </m:r>
                    <m:r>
                      <m:rPr>
                        <m:nor/>
                      </m:rPr>
                      <a:rPr lang="en-US" sz="1800" dirty="0"/>
                      <m:t>complete</m:t>
                    </m:r>
                    <m:r>
                      <m:rPr>
                        <m:nor/>
                      </m:rPr>
                      <a:rPr lang="en-US" sz="1800" dirty="0"/>
                      <m:t> </m:t>
                    </m:r>
                    <m:r>
                      <m:rPr>
                        <m:nor/>
                      </m:rPr>
                      <a:rPr lang="en-US" sz="1800" dirty="0"/>
                      <m:t>suppression</m:t>
                    </m:r>
                  </m:oMath>
                </a14:m>
                <a:endParaRPr lang="en-US" sz="1800" dirty="0"/>
              </a:p>
              <a:p>
                <a:pPr marL="285750" indent="-285750">
                  <a:spcBef>
                    <a:spcPts val="900"/>
                  </a:spcBef>
                  <a:buFont typeface="Arial" panose="020B0604020202020204" pitchFamily="34" charset="0"/>
                  <a:buChar char="•"/>
                </a:pPr>
                <a14:m>
                  <m:oMath xmlns:m="http://schemas.openxmlformats.org/officeDocument/2006/math">
                    <m:r>
                      <m:rPr>
                        <m:nor/>
                      </m:rPr>
                      <a:rPr lang="en-US" sz="1800" dirty="0"/>
                      <m:t>ITG</m:t>
                    </m:r>
                    <m:r>
                      <m:rPr>
                        <m:nor/>
                      </m:rPr>
                      <a:rPr lang="en-US" sz="1800" dirty="0"/>
                      <m:t>-</m:t>
                    </m:r>
                    <m:r>
                      <m:rPr>
                        <m:nor/>
                      </m:rPr>
                      <a:rPr lang="en-US" sz="1800" dirty="0"/>
                      <m:t>scale</m:t>
                    </m:r>
                    <m:r>
                      <m:rPr>
                        <m:nor/>
                      </m:rPr>
                      <a:rPr lang="en-US" sz="1800" dirty="0"/>
                      <m:t> ñ </m:t>
                    </m:r>
                    <m:r>
                      <m:rPr>
                        <m:nor/>
                      </m:rPr>
                      <a:rPr lang="en-US" sz="1800" dirty="0"/>
                      <m:t>evolution</m:t>
                    </m:r>
                    <m:r>
                      <m:rPr>
                        <m:nor/>
                      </m:rPr>
                      <a:rPr lang="en-US" sz="1800" dirty="0"/>
                      <m:t> </m:t>
                    </m:r>
                    <m:r>
                      <m:rPr>
                        <m:nor/>
                      </m:rPr>
                      <a:rPr lang="en-US" sz="1800" dirty="0"/>
                      <m:t>is</m:t>
                    </m:r>
                    <m:r>
                      <m:rPr>
                        <m:nor/>
                      </m:rPr>
                      <a:rPr lang="en-US" sz="1800" dirty="0"/>
                      <m:t> </m:t>
                    </m:r>
                    <m:r>
                      <m:rPr>
                        <m:nor/>
                      </m:rPr>
                      <a:rPr lang="en-US" sz="1800" dirty="0"/>
                      <m:t>consistent</m:t>
                    </m:r>
                    <m:r>
                      <m:rPr>
                        <m:nor/>
                      </m:rPr>
                      <a:rPr lang="en-US" sz="1800" dirty="0"/>
                      <m:t> </m:t>
                    </m:r>
                    <m:r>
                      <m:rPr>
                        <m:nor/>
                      </m:rPr>
                      <a:rPr lang="en-US" sz="1800" dirty="0"/>
                      <m:t>with</m:t>
                    </m:r>
                    <m:r>
                      <m:rPr>
                        <m:nor/>
                      </m:rPr>
                      <a:rPr lang="en-US" sz="1800" dirty="0"/>
                      <m:t> </m:t>
                    </m:r>
                    <m:r>
                      <m:rPr>
                        <m:nor/>
                      </m:rPr>
                      <a:rPr lang="en-US" sz="1800" dirty="0"/>
                      <m:t>Qi</m:t>
                    </m:r>
                    <m:r>
                      <m:rPr>
                        <m:nor/>
                      </m:rPr>
                      <a:rPr lang="en-US" sz="1800" dirty="0"/>
                      <m:t> </m:t>
                    </m:r>
                    <m:r>
                      <m:rPr>
                        <m:nor/>
                      </m:rPr>
                      <a:rPr lang="en-US" sz="1800" dirty="0"/>
                      <m:t>evolution</m:t>
                    </m:r>
                    <m:r>
                      <m:rPr>
                        <m:nor/>
                      </m:rPr>
                      <a:rPr lang="en-US" sz="1800" dirty="0"/>
                      <m:t> </m:t>
                    </m:r>
                    <m:r>
                      <m:rPr>
                        <m:nor/>
                      </m:rPr>
                      <a:rPr lang="en-US" sz="1800" dirty="0"/>
                      <m:t>reported</m:t>
                    </m:r>
                    <m:r>
                      <m:rPr>
                        <m:nor/>
                      </m:rPr>
                      <a:rPr lang="en-US" sz="1800" dirty="0"/>
                      <m:t>* </m:t>
                    </m:r>
                    <m:r>
                      <m:rPr>
                        <m:nor/>
                      </m:rPr>
                      <a:rPr lang="en-US" sz="1800" dirty="0"/>
                      <m:t>from</m:t>
                    </m:r>
                    <m:r>
                      <m:rPr>
                        <m:nor/>
                      </m:rPr>
                      <a:rPr lang="en-US" sz="1800" dirty="0"/>
                      <m:t> </m:t>
                    </m:r>
                    <m:r>
                      <m:rPr>
                        <m:nor/>
                      </m:rPr>
                      <a:rPr lang="en-US" sz="1800" dirty="0"/>
                      <m:t>ASDEX</m:t>
                    </m:r>
                    <m:r>
                      <m:rPr>
                        <m:nor/>
                      </m:rPr>
                      <a:rPr lang="en-US" sz="1800" dirty="0"/>
                      <m:t>-</m:t>
                    </m:r>
                    <m:r>
                      <m:rPr>
                        <m:nor/>
                      </m:rPr>
                      <a:rPr lang="en-US" sz="1800" dirty="0"/>
                      <m:t>U</m:t>
                    </m:r>
                    <m:r>
                      <m:rPr>
                        <m:nor/>
                      </m:rPr>
                      <a:rPr lang="en-US" sz="1800" dirty="0"/>
                      <m:t> </m:t>
                    </m:r>
                  </m:oMath>
                </a14:m>
                <a:endParaRPr lang="en-US" sz="1800" dirty="0"/>
              </a:p>
              <a:p>
                <a:pPr marL="742950" lvl="1" indent="-285750">
                  <a:spcBef>
                    <a:spcPts val="900"/>
                  </a:spcBef>
                  <a:buFont typeface="Courier New" panose="02070309020205020404" pitchFamily="49" charset="0"/>
                  <a:buChar char="o"/>
                </a:pPr>
                <a14:m>
                  <m:oMath xmlns:m="http://schemas.openxmlformats.org/officeDocument/2006/math">
                    <m:r>
                      <m:rPr>
                        <m:nor/>
                      </m:rPr>
                      <a:rPr lang="en-US" sz="1800" dirty="0"/>
                      <m:t>Q</m:t>
                    </m:r>
                    <m:r>
                      <m:rPr>
                        <m:nor/>
                      </m:rPr>
                      <a:rPr lang="en-US" sz="1800" baseline="-25000" dirty="0"/>
                      <m:t>i</m:t>
                    </m:r>
                    <m:r>
                      <m:rPr>
                        <m:nor/>
                      </m:rPr>
                      <a:rPr lang="en-US" sz="1800" dirty="0"/>
                      <m:t> </m:t>
                    </m:r>
                    <m:r>
                      <m:rPr>
                        <m:nor/>
                      </m:rPr>
                      <a:rPr lang="en-US" sz="1800" dirty="0"/>
                      <m:t>anomalous</m:t>
                    </m:r>
                    <m:r>
                      <m:rPr>
                        <m:nor/>
                      </m:rPr>
                      <a:rPr lang="en-US" sz="1800" dirty="0"/>
                      <m:t> </m:t>
                    </m:r>
                    <m:r>
                      <m:rPr>
                        <m:nor/>
                      </m:rPr>
                      <a:rPr lang="en-US" sz="1800" dirty="0"/>
                      <m:t>right</m:t>
                    </m:r>
                    <m:r>
                      <m:rPr>
                        <m:nor/>
                      </m:rPr>
                      <a:rPr lang="en-US" sz="1800" dirty="0"/>
                      <m:t> </m:t>
                    </m:r>
                    <m:r>
                      <m:rPr>
                        <m:nor/>
                      </m:rPr>
                      <a:rPr lang="en-US" sz="1800" dirty="0"/>
                      <m:t>after</m:t>
                    </m:r>
                    <m:r>
                      <m:rPr>
                        <m:nor/>
                      </m:rPr>
                      <a:rPr lang="en-US" sz="1800" dirty="0"/>
                      <m:t> </m:t>
                    </m:r>
                    <m:r>
                      <m:rPr>
                        <m:nor/>
                      </m:rPr>
                      <a:rPr lang="en-US" sz="1800" dirty="0"/>
                      <m:t>ELM</m:t>
                    </m:r>
                    <m:r>
                      <m:rPr>
                        <m:nor/>
                      </m:rPr>
                      <a:rPr lang="en-US" sz="1800" dirty="0"/>
                      <m:t> </m:t>
                    </m:r>
                    <m:r>
                      <m:rPr>
                        <m:nor/>
                      </m:rPr>
                      <a:rPr lang="en-US" sz="1800" dirty="0"/>
                      <m:t>and</m:t>
                    </m:r>
                    <m:r>
                      <m:rPr>
                        <m:nor/>
                      </m:rPr>
                      <a:rPr lang="en-US" sz="1800" dirty="0"/>
                      <m:t> </m:t>
                    </m:r>
                    <m:r>
                      <m:rPr>
                        <m:nor/>
                      </m:rPr>
                      <a:rPr lang="en-US" sz="1800" dirty="0"/>
                      <m:t>then</m:t>
                    </m:r>
                    <m:r>
                      <m:rPr>
                        <m:nor/>
                      </m:rPr>
                      <a:rPr lang="en-US" sz="1800" b="1" i="0" dirty="0" smtClean="0"/>
                      <m:t> </m:t>
                    </m:r>
                    <m:r>
                      <m:rPr>
                        <m:nor/>
                      </m:rPr>
                      <a:rPr lang="en-US" sz="1800" b="1" i="0" dirty="0" smtClean="0"/>
                      <m:t>decreases</m:t>
                    </m:r>
                    <m:r>
                      <m:rPr>
                        <m:nor/>
                      </m:rPr>
                      <a:rPr lang="en-US" sz="1800" b="1" i="0" dirty="0" smtClean="0"/>
                      <m:t> </m:t>
                    </m:r>
                    <m:r>
                      <m:rPr>
                        <m:nor/>
                      </m:rPr>
                      <a:rPr lang="en-US" sz="1800" b="1" i="0" dirty="0" smtClean="0"/>
                      <m:t>and</m:t>
                    </m:r>
                    <m:r>
                      <m:rPr>
                        <m:nor/>
                      </m:rPr>
                      <a:rPr lang="en-US" sz="1800" dirty="0"/>
                      <m:t> </m:t>
                    </m:r>
                    <m:r>
                      <m:rPr>
                        <m:nor/>
                      </m:rPr>
                      <a:rPr lang="en-US" sz="1800" dirty="0"/>
                      <m:t>becomes</m:t>
                    </m:r>
                    <m:r>
                      <m:rPr>
                        <m:nor/>
                      </m:rPr>
                      <a:rPr lang="en-US" sz="1800" dirty="0"/>
                      <m:t> </m:t>
                    </m:r>
                    <m:r>
                      <m:rPr>
                        <m:nor/>
                      </m:rPr>
                      <a:rPr lang="en-US" sz="1800" dirty="0"/>
                      <m:t>close</m:t>
                    </m:r>
                    <m:r>
                      <m:rPr>
                        <m:nor/>
                      </m:rPr>
                      <a:rPr lang="en-US" sz="1800" dirty="0"/>
                      <m:t> </m:t>
                    </m:r>
                    <m:r>
                      <m:rPr>
                        <m:nor/>
                      </m:rPr>
                      <a:rPr lang="en-US" sz="1800" dirty="0"/>
                      <m:t>to</m:t>
                    </m:r>
                    <m:r>
                      <m:rPr>
                        <m:nor/>
                      </m:rPr>
                      <a:rPr lang="en-US" sz="1800" dirty="0"/>
                      <m:t> </m:t>
                    </m:r>
                    <m:r>
                      <m:rPr>
                        <m:nor/>
                      </m:rPr>
                      <a:rPr lang="en-US" sz="1800" dirty="0"/>
                      <m:t>NC</m:t>
                    </m:r>
                    <m:r>
                      <m:rPr>
                        <m:nor/>
                      </m:rPr>
                      <a:rPr lang="en-US" sz="1800" dirty="0"/>
                      <m:t> </m:t>
                    </m:r>
                    <m:r>
                      <m:rPr>
                        <m:nor/>
                      </m:rPr>
                      <a:rPr lang="en-US" sz="1800" dirty="0"/>
                      <m:t>values</m:t>
                    </m:r>
                    <m:r>
                      <m:rPr>
                        <m:nor/>
                      </m:rPr>
                      <a:rPr lang="en-US" sz="1800" dirty="0"/>
                      <m:t> </m:t>
                    </m:r>
                    <m:r>
                      <m:rPr>
                        <m:nor/>
                      </m:rPr>
                      <a:rPr lang="en-US" sz="1800" dirty="0"/>
                      <m:t>in</m:t>
                    </m:r>
                    <m:r>
                      <m:rPr>
                        <m:nor/>
                      </m:rPr>
                      <a:rPr lang="en-US" sz="1800" dirty="0"/>
                      <m:t> </m:t>
                    </m:r>
                    <m:r>
                      <m:rPr>
                        <m:nor/>
                      </m:rPr>
                      <a:rPr lang="en-US" sz="1800" dirty="0"/>
                      <m:t>the</m:t>
                    </m:r>
                    <m:r>
                      <m:rPr>
                        <m:nor/>
                      </m:rPr>
                      <a:rPr lang="en-US" sz="1800" dirty="0"/>
                      <m:t> </m:t>
                    </m:r>
                    <m:r>
                      <m:rPr>
                        <m:nor/>
                      </m:rPr>
                      <a:rPr lang="en-US" sz="1800" dirty="0"/>
                      <m:t>gradient</m:t>
                    </m:r>
                    <m:r>
                      <m:rPr>
                        <m:nor/>
                      </m:rPr>
                      <a:rPr lang="en-US" sz="1800" dirty="0"/>
                      <m:t> </m:t>
                    </m:r>
                    <m:r>
                      <m:rPr>
                        <m:nor/>
                      </m:rPr>
                      <a:rPr lang="en-US" sz="1800" dirty="0"/>
                      <m:t>saturation</m:t>
                    </m:r>
                    <m:r>
                      <m:rPr>
                        <m:nor/>
                      </m:rPr>
                      <a:rPr lang="en-US" sz="1800" dirty="0"/>
                      <m:t> </m:t>
                    </m:r>
                    <m:r>
                      <m:rPr>
                        <m:nor/>
                      </m:rPr>
                      <a:rPr lang="en-US" sz="1800" dirty="0"/>
                      <m:t>phase</m:t>
                    </m:r>
                  </m:oMath>
                </a14:m>
                <a:endParaRPr lang="en-US" sz="1800" dirty="0"/>
              </a:p>
              <a:p>
                <a:pPr marL="285750" indent="-285750">
                  <a:spcBef>
                    <a:spcPts val="900"/>
                  </a:spcBef>
                  <a:buFont typeface="Arial" panose="020B0604020202020204" pitchFamily="34" charset="0"/>
                  <a:buChar char="•"/>
                </a:pPr>
                <a14:m>
                  <m:oMath xmlns:m="http://schemas.openxmlformats.org/officeDocument/2006/math">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𝒏</m:t>
                        </m:r>
                      </m:e>
                      <m:sub>
                        <m:r>
                          <a:rPr lang="en-US" sz="1800" i="1">
                            <a:latin typeface="Cambria Math" panose="02040503050406030204" pitchFamily="18" charset="0"/>
                            <a:ea typeface="Cambria Math" panose="02040503050406030204" pitchFamily="18" charset="0"/>
                          </a:rPr>
                          <m:t>𝒆</m:t>
                        </m:r>
                        <m:r>
                          <a:rPr lang="en-US" sz="1800" b="1" i="1" smtClean="0">
                            <a:latin typeface="Cambria Math" panose="02040503050406030204" pitchFamily="18" charset="0"/>
                            <a:ea typeface="Cambria Math" panose="02040503050406030204" pitchFamily="18" charset="0"/>
                          </a:rPr>
                          <m:t>,   </m:t>
                        </m:r>
                        <m:r>
                          <a:rPr lang="en-US" sz="1800" b="1" i="1" smtClean="0">
                            <a:latin typeface="Cambria Math" panose="02040503050406030204" pitchFamily="18" charset="0"/>
                            <a:ea typeface="Cambria Math" panose="02040503050406030204" pitchFamily="18" charset="0"/>
                          </a:rPr>
                          <m:t>𝒑𝒆𝒅</m:t>
                        </m:r>
                      </m:sub>
                    </m:sSub>
                    <m:r>
                      <a:rPr lang="en-US" sz="1800" i="1">
                        <a:latin typeface="Cambria Math" panose="02040503050406030204" pitchFamily="18" charset="0"/>
                        <a:ea typeface="Cambria Math" panose="02040503050406030204" pitchFamily="18" charset="0"/>
                      </a:rPr>
                      <m:t> </m:t>
                    </m:r>
                  </m:oMath>
                </a14:m>
                <a:r>
                  <a:rPr lang="en-US" sz="1800" dirty="0"/>
                  <a:t>increase is correlated with ITG-scale </a:t>
                </a:r>
                <a:r>
                  <a:rPr lang="en-US" sz="1800" dirty="0" err="1"/>
                  <a:t>ñ</a:t>
                </a:r>
                <a:r>
                  <a:rPr lang="en-US" sz="1800" dirty="0"/>
                  <a:t> suppression</a:t>
                </a:r>
              </a:p>
            </p:txBody>
          </p:sp>
        </mc:Choice>
        <mc:Fallback>
          <p:sp>
            <p:nvSpPr>
              <p:cNvPr id="6" name="TextBox 5">
                <a:extLst>
                  <a:ext uri="{FF2B5EF4-FFF2-40B4-BE49-F238E27FC236}">
                    <a16:creationId xmlns:a16="http://schemas.microsoft.com/office/drawing/2014/main" id="{2CDF18B2-037B-1840-969B-08EF688B1B91}"/>
                  </a:ext>
                </a:extLst>
              </p:cNvPr>
              <p:cNvSpPr txBox="1">
                <a:spLocks noRot="1" noChangeAspect="1" noMove="1" noResize="1" noEditPoints="1" noAdjustHandles="1" noChangeArrowheads="1" noChangeShapeType="1" noTextEdit="1"/>
              </p:cNvSpPr>
              <p:nvPr/>
            </p:nvSpPr>
            <p:spPr>
              <a:xfrm>
                <a:off x="152400" y="1219200"/>
                <a:ext cx="5715000" cy="4540538"/>
              </a:xfrm>
              <a:prstGeom prst="rect">
                <a:avLst/>
              </a:prstGeom>
              <a:blipFill>
                <a:blip r:embed="rId3"/>
                <a:stretch>
                  <a:fillRect l="-665" t="-559" b="-1117"/>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E14EAA73-BF3A-D84A-AC48-9918A00570D8}"/>
              </a:ext>
            </a:extLst>
          </p:cNvPr>
          <p:cNvSpPr txBox="1"/>
          <p:nvPr/>
        </p:nvSpPr>
        <p:spPr>
          <a:xfrm>
            <a:off x="1447800" y="6324600"/>
            <a:ext cx="3288080" cy="307777"/>
          </a:xfrm>
          <a:prstGeom prst="rect">
            <a:avLst/>
          </a:prstGeom>
          <a:noFill/>
        </p:spPr>
        <p:txBody>
          <a:bodyPr wrap="none" rtlCol="0">
            <a:spAutoFit/>
          </a:bodyPr>
          <a:lstStyle/>
          <a:p>
            <a:r>
              <a:rPr lang="en-US" sz="1400" dirty="0"/>
              <a:t>*E. </a:t>
            </a:r>
            <a:r>
              <a:rPr lang="en-US" sz="1400" dirty="0" err="1"/>
              <a:t>Viezzer</a:t>
            </a:r>
            <a:r>
              <a:rPr lang="en-US" sz="1400" dirty="0"/>
              <a:t> et al., </a:t>
            </a:r>
            <a:r>
              <a:rPr lang="en-US" sz="1400" dirty="0" err="1"/>
              <a:t>Nucl</a:t>
            </a:r>
            <a:r>
              <a:rPr lang="en-US" sz="1400" dirty="0"/>
              <a:t>. Fusion (2017)</a:t>
            </a:r>
          </a:p>
        </p:txBody>
      </p:sp>
      <p:pic>
        <p:nvPicPr>
          <p:cNvPr id="7" name="Picture 6">
            <a:extLst>
              <a:ext uri="{FF2B5EF4-FFF2-40B4-BE49-F238E27FC236}">
                <a16:creationId xmlns:a16="http://schemas.microsoft.com/office/drawing/2014/main" id="{BEF1CB7D-FB22-5543-BA4D-56BA567C7D72}"/>
              </a:ext>
            </a:extLst>
          </p:cNvPr>
          <p:cNvPicPr>
            <a:picLocks noChangeAspect="1"/>
          </p:cNvPicPr>
          <p:nvPr/>
        </p:nvPicPr>
        <p:blipFill>
          <a:blip r:embed="rId4"/>
          <a:stretch>
            <a:fillRect/>
          </a:stretch>
        </p:blipFill>
        <p:spPr>
          <a:xfrm>
            <a:off x="5724116" y="990323"/>
            <a:ext cx="3288079" cy="5791477"/>
          </a:xfrm>
          <a:prstGeom prst="rect">
            <a:avLst/>
          </a:prstGeom>
        </p:spPr>
      </p:pic>
    </p:spTree>
    <p:extLst>
      <p:ext uri="{BB962C8B-B14F-4D97-AF65-F5344CB8AC3E}">
        <p14:creationId xmlns:p14="http://schemas.microsoft.com/office/powerpoint/2010/main" val="377009360"/>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rtlCol="0" anchor="ctr"/>
      <a:lstStyle>
        <a:defPPr algn="ctr">
          <a:defRPr/>
        </a:defPPr>
      </a:lstStyle>
    </a:spDef>
    <a:lnDef>
      <a:spPr bwMode="auto">
        <a:noFill/>
        <a:ln w="28575" cap="flat" cmpd="sng" algn="ctr">
          <a:solidFill>
            <a:srgbClr val="FF0000"/>
          </a:solidFill>
          <a:prstDash val="solid"/>
          <a:round/>
          <a:headEnd type="none" w="med" len="med"/>
          <a:tailEnd type="arrow"/>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none" rtlCol="0">
        <a:spAutoFit/>
      </a:bodyPr>
      <a:lstStyle>
        <a:defPPr>
          <a:defRPr sz="1600" dirty="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iii-d_ucla" id="{F167D829-16EB-C248-8168-D2CDC5090310}" vid="{860E2C69-44AE-1548-9E46-381E0FAB9E0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 Presentation</Template>
  <TotalTime>129671</TotalTime>
  <Words>1633</Words>
  <Application>Microsoft Macintosh PowerPoint</Application>
  <PresentationFormat>On-screen Show (4:3)</PresentationFormat>
  <Paragraphs>122</Paragraphs>
  <Slides>19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Cambria Math</vt:lpstr>
      <vt:lpstr>Century Gothic</vt:lpstr>
      <vt:lpstr>Courier New</vt:lpstr>
      <vt:lpstr>Times</vt:lpstr>
      <vt:lpstr>Times New Roman</vt:lpstr>
      <vt:lpstr>Blank Presentation</vt:lpstr>
      <vt:lpstr>New understandings of inter-ELM pedestal turbulence, transport, and gradient behavior in the DIII-D tokamak </vt:lpstr>
      <vt:lpstr>Main points/Highlights: New and unique measurements shed light on inter-ELM thermal transport</vt:lpstr>
      <vt:lpstr>Complete understanding of all transport mechanisms is necessary to improve prediction of pedestal evolution</vt:lpstr>
      <vt:lpstr>Experiments are performed in Lower Single Null shape H-mode plasmas with low frequency type-I ELMs</vt:lpstr>
      <vt:lpstr>Electron Pedestal Gradients remain nearly saturated for most of the inter-ELM period </vt:lpstr>
      <vt:lpstr>Main ion heat flux is close to neoclassical (NC) and electron heat flux is anomalous in the nearly saturated phase</vt:lpstr>
      <vt:lpstr>ITG and TEM-scale ñ in the pedestal are measured by Doppler Backscattering (DBS) Diagnostics </vt:lpstr>
      <vt:lpstr>ITG-Scale ñ near pedestal foot  increases right after ELM and is subsequently suppressed until the next ELM </vt:lpstr>
      <vt:lpstr>Suppression of ITG-scale turbulence correlates with ExB shear evolution and increase in pedestal ∇n_e</vt:lpstr>
      <vt:lpstr>TEM-scale ñDBS in the steep gradient region increases after a time delay from the ELM onset </vt:lpstr>
      <vt:lpstr>Steep gradient localized TEM ñ shows a critical ∇T_e behavior</vt:lpstr>
      <vt:lpstr>TEM-scale ñ increases with ∇T_e supported by presence of increased background Ti/Te and ∇n_e</vt:lpstr>
      <vt:lpstr>PowerPoint Presentation</vt:lpstr>
      <vt:lpstr> With ECH, T_(e,ped) increases and n_(e,ped) decreases whereas P_(e,ped) does not change much </vt:lpstr>
      <vt:lpstr>With ECH, ∇n_(e, ped)   decreases and ∇T_(e, ped) increases but ∇P_(e, ped) attains the same level as pure NBI case</vt:lpstr>
      <vt:lpstr>At lower T_i∕T_e  and lower ∇n_e, TEM-scale ñ decreases and ITG-scale ñ increases consistent with theoretical predictions</vt:lpstr>
      <vt:lpstr>PowerPoint Presentation</vt:lpstr>
      <vt:lpstr>Summary</vt:lpstr>
      <vt:lpstr>These observations can improve our pedestal evolution predictions by explaining some of the inter-ELM Qe and Qi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Kshitish</dc:creator>
  <cp:lastModifiedBy>Kshitish</cp:lastModifiedBy>
  <cp:revision>301</cp:revision>
  <cp:lastPrinted>2021-04-14T21:27:46Z</cp:lastPrinted>
  <dcterms:created xsi:type="dcterms:W3CDTF">2019-05-08T14:42:23Z</dcterms:created>
  <dcterms:modified xsi:type="dcterms:W3CDTF">2021-04-15T17:33:51Z</dcterms:modified>
</cp:coreProperties>
</file>